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56" r:id="rId2"/>
    <p:sldId id="287" r:id="rId3"/>
    <p:sldId id="346" r:id="rId4"/>
    <p:sldId id="351" r:id="rId5"/>
    <p:sldId id="347" r:id="rId6"/>
    <p:sldId id="295" r:id="rId7"/>
    <p:sldId id="354" r:id="rId8"/>
    <p:sldId id="345" r:id="rId9"/>
    <p:sldId id="321" r:id="rId10"/>
    <p:sldId id="349" r:id="rId11"/>
    <p:sldId id="335" r:id="rId12"/>
    <p:sldId id="355" r:id="rId13"/>
  </p:sldIdLst>
  <p:sldSz cx="9144000" cy="6858000" type="screen4x3"/>
  <p:notesSz cx="6950075" cy="9236075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5477" autoAdjust="0"/>
  </p:normalViewPr>
  <p:slideViewPr>
    <p:cSldViewPr>
      <p:cViewPr varScale="1">
        <p:scale>
          <a:sx n="79" d="100"/>
          <a:sy n="79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mail\j\Partnership%20Programs\International%20Initiatives%20and%20Exchanges\IDRC%20Partnerships%20Grant%202013-2016\Conferences%20and%20workshops\2014%20Peru%20October\Presentation\Data\Copy%20of%20ChartsforClaire%20-%20LC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mail\j\Partnership%20Programs\International%20Initiatives%20and%20Exchanges\IDRC%20Partnerships%20Grant%202013-2016\Conferences%20and%20workshops\2014%20Peru%20October\Presentation\Copy%20of%20ChartsforClaire%20-%20LC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mail\j\Partnership%20Programs\International%20Initiatives%20and%20Exchanges\IDRC%20Partnerships%20Grant%202013-2016\Conferences%20and%20workshops\2014%20Peru%20October\Presentation\Data\Copy%20of%20ChartsforClaire%20-%20LC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mail\j\Partnership%20Programs\International%20Initiatives%20and%20Exchanges\IDRC%20Partnerships%20Grant%202013-2016\Conferences%20and%20workshops\2014%20Peru%20October\Presentation\Data\Copy%20of%20ChartsforClaire%20-%20LC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mail\j\Partnership%20Programs\International%20Initiatives%20and%20Exchanges\IDRC%20Partnerships%20Grant%202013-2016\Conferences%20and%20workshops\2014%20Peru%20October\Presentation\Data\Copy%20of%20ChartsforClaire%20-%20L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dirty="0"/>
              <a:t>Top</a:t>
            </a:r>
            <a:r>
              <a:rPr lang="en-CA" baseline="0" dirty="0"/>
              <a:t> skills developed during </a:t>
            </a:r>
            <a:r>
              <a:rPr lang="en-CA" baseline="0" dirty="0" smtClean="0"/>
              <a:t>internships </a:t>
            </a:r>
            <a:r>
              <a:rPr lang="en-CA" sz="1200" baseline="0" dirty="0" smtClean="0"/>
              <a:t>(301)</a:t>
            </a:r>
            <a:endParaRPr lang="en-CA" sz="12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'Q1'!$A$44:$A$50</c:f>
              <c:strCache>
                <c:ptCount val="7"/>
                <c:pt idx="0">
                  <c:v>Top skill sets developed</c:v>
                </c:pt>
                <c:pt idx="1">
                  <c:v>Language skills</c:v>
                </c:pt>
                <c:pt idx="2">
                  <c:v>Technical/career related skills</c:v>
                </c:pt>
                <c:pt idx="3">
                  <c:v>Research skills</c:v>
                </c:pt>
                <c:pt idx="4">
                  <c:v>Planning and organizational skills</c:v>
                </c:pt>
                <c:pt idx="5">
                  <c:v>Communication and networking skills</c:v>
                </c:pt>
                <c:pt idx="6">
                  <c:v>Personal skills</c:v>
                </c:pt>
              </c:strCache>
            </c:strRef>
          </c:cat>
          <c:val>
            <c:numRef>
              <c:f>'Q1'!$B$44:$B$50</c:f>
              <c:numCache>
                <c:formatCode>0%</c:formatCode>
                <c:ptCount val="7"/>
                <c:pt idx="1">
                  <c:v>0.45</c:v>
                </c:pt>
                <c:pt idx="2">
                  <c:v>0.54</c:v>
                </c:pt>
                <c:pt idx="3">
                  <c:v>0.65000000000000013</c:v>
                </c:pt>
                <c:pt idx="4">
                  <c:v>0.69000000000000017</c:v>
                </c:pt>
                <c:pt idx="5">
                  <c:v>0.78</c:v>
                </c:pt>
                <c:pt idx="6">
                  <c:v>0.85000000000000009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4764544"/>
        <c:axId val="84766080"/>
        <c:axId val="0"/>
      </c:bar3DChart>
      <c:catAx>
        <c:axId val="84764544"/>
        <c:scaling>
          <c:orientation val="minMax"/>
        </c:scaling>
        <c:delete val="0"/>
        <c:axPos val="l"/>
        <c:majorTickMark val="none"/>
        <c:minorTickMark val="none"/>
        <c:tickLblPos val="nextTo"/>
        <c:crossAx val="84766080"/>
        <c:crosses val="autoZero"/>
        <c:auto val="1"/>
        <c:lblAlgn val="ctr"/>
        <c:lblOffset val="100"/>
        <c:noMultiLvlLbl val="0"/>
      </c:catAx>
      <c:valAx>
        <c:axId val="847660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84764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669831271091112E-2"/>
          <c:y val="0.29862771063098598"/>
          <c:w val="0.95147302587176597"/>
          <c:h val="0.647886154551465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'Q2'!$B$3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-4.5714285714285726E-3"/>
                  <c:y val="7.6408764025068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'Q2'!$B$4</c:f>
              <c:numCache>
                <c:formatCode>0%</c:formatCode>
                <c:ptCount val="1"/>
                <c:pt idx="0">
                  <c:v>1.0000000000000002E-2</c:v>
                </c:pt>
              </c:numCache>
            </c:numRef>
          </c:val>
        </c:ser>
        <c:ser>
          <c:idx val="1"/>
          <c:order val="1"/>
          <c:tx>
            <c:strRef>
              <c:f>'Q2'!$C$3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val>
            <c:numRef>
              <c:f>'Q2'!$C$4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'Q2'!$D$3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val>
            <c:numRef>
              <c:f>'Q2'!$D$4</c:f>
              <c:numCache>
                <c:formatCode>0%</c:formatCode>
                <c:ptCount val="1"/>
                <c:pt idx="0">
                  <c:v>0.82000000000000006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86557440"/>
        <c:axId val="86558976"/>
      </c:barChart>
      <c:catAx>
        <c:axId val="86557440"/>
        <c:scaling>
          <c:orientation val="minMax"/>
        </c:scaling>
        <c:delete val="1"/>
        <c:axPos val="l"/>
        <c:majorTickMark val="none"/>
        <c:minorTickMark val="none"/>
        <c:tickLblPos val="none"/>
        <c:crossAx val="86558976"/>
        <c:crosses val="autoZero"/>
        <c:auto val="1"/>
        <c:lblAlgn val="ctr"/>
        <c:lblOffset val="100"/>
        <c:noMultiLvlLbl val="0"/>
      </c:catAx>
      <c:valAx>
        <c:axId val="865589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865574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513739782527188"/>
          <c:y val="0.12989489884261779"/>
          <c:w val="0.27582032245969257"/>
          <c:h val="0.138169306178340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670061123043188E-2"/>
          <c:y val="8.1193504658071583E-2"/>
          <c:w val="0.96677992089959142"/>
          <c:h val="0.66239623893167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'Q4'!$B$3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'Q4'!$A$4</c:f>
              <c:numCache>
                <c:formatCode>General</c:formatCode>
                <c:ptCount val="1"/>
              </c:numCache>
            </c:numRef>
          </c:cat>
          <c:val>
            <c:numRef>
              <c:f>'Q4'!$B$4</c:f>
              <c:numCache>
                <c:formatCode>0%</c:formatCode>
                <c:ptCount val="1"/>
                <c:pt idx="0">
                  <c:v>3.0000000000000002E-2</c:v>
                </c:pt>
              </c:numCache>
            </c:numRef>
          </c:val>
        </c:ser>
        <c:ser>
          <c:idx val="1"/>
          <c:order val="1"/>
          <c:tx>
            <c:strRef>
              <c:f>'Q4'!$C$3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cat>
            <c:numRef>
              <c:f>'Q4'!$A$4</c:f>
              <c:numCache>
                <c:formatCode>General</c:formatCode>
                <c:ptCount val="1"/>
              </c:numCache>
            </c:numRef>
          </c:cat>
          <c:val>
            <c:numRef>
              <c:f>'Q4'!$C$4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'Q4'!$D$3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'Q4'!$A$4</c:f>
              <c:numCache>
                <c:formatCode>General</c:formatCode>
                <c:ptCount val="1"/>
              </c:numCache>
            </c:numRef>
          </c:cat>
          <c:val>
            <c:numRef>
              <c:f>'Q4'!$D$4</c:f>
              <c:numCache>
                <c:formatCode>0%</c:formatCode>
                <c:ptCount val="1"/>
                <c:pt idx="0">
                  <c:v>0.72000000000000008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86598784"/>
        <c:axId val="86600320"/>
      </c:barChart>
      <c:catAx>
        <c:axId val="86598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86600320"/>
        <c:crosses val="autoZero"/>
        <c:auto val="1"/>
        <c:lblAlgn val="ctr"/>
        <c:lblOffset val="100"/>
        <c:noMultiLvlLbl val="0"/>
      </c:catAx>
      <c:valAx>
        <c:axId val="866003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865987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8296937094439204"/>
          <c:y val="3.6630036630036632E-2"/>
          <c:w val="0.2733213515935175"/>
          <c:h val="0.1324755559401228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'Q4'!$B$16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val>
            <c:numRef>
              <c:f>'Q4'!$C$16</c:f>
              <c:numCache>
                <c:formatCode>0%</c:formatCode>
                <c:ptCount val="1"/>
                <c:pt idx="0">
                  <c:v>3.0000000000000002E-2</c:v>
                </c:pt>
              </c:numCache>
            </c:numRef>
          </c:val>
        </c:ser>
        <c:ser>
          <c:idx val="1"/>
          <c:order val="1"/>
          <c:tx>
            <c:strRef>
              <c:f>'Q4'!$B$17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val>
            <c:numRef>
              <c:f>'Q4'!$C$17</c:f>
              <c:numCache>
                <c:formatCode>0%</c:formatCode>
                <c:ptCount val="1"/>
                <c:pt idx="0">
                  <c:v>6.0000000000000005E-2</c:v>
                </c:pt>
              </c:numCache>
            </c:numRef>
          </c:val>
        </c:ser>
        <c:ser>
          <c:idx val="2"/>
          <c:order val="2"/>
          <c:tx>
            <c:strRef>
              <c:f>'Q4'!$B$18</c:f>
              <c:strCache>
                <c:ptCount val="1"/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</c:spPr>
          <c:invertIfNegative val="0"/>
          <c:val>
            <c:numRef>
              <c:f>'Q4'!$C$18</c:f>
              <c:numCache>
                <c:formatCode>General</c:formatCode>
                <c:ptCount val="1"/>
              </c:numCache>
            </c:numRef>
          </c:val>
        </c:ser>
        <c:ser>
          <c:idx val="3"/>
          <c:order val="3"/>
          <c:tx>
            <c:strRef>
              <c:f>'Q4'!$B$19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val>
            <c:numRef>
              <c:f>'Q4'!$C$19</c:f>
              <c:numCache>
                <c:formatCode>0%</c:formatCode>
                <c:ptCount val="1"/>
                <c:pt idx="0">
                  <c:v>0.58000000000000007</c:v>
                </c:pt>
              </c:numCache>
            </c:numRef>
          </c:val>
        </c:ser>
        <c:ser>
          <c:idx val="4"/>
          <c:order val="4"/>
          <c:tx>
            <c:strRef>
              <c:f>'Q4'!$B$20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</c:spPr>
          </c:dPt>
          <c:val>
            <c:numRef>
              <c:f>'Q4'!$C$20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</c:ser>
        <c:ser>
          <c:idx val="5"/>
          <c:order val="5"/>
          <c:tx>
            <c:strRef>
              <c:f>'Q4'!$B$21</c:f>
              <c:strCache>
                <c:ptCount val="1"/>
              </c:strCache>
            </c:strRef>
          </c:tx>
          <c:invertIfNegative val="0"/>
          <c:val>
            <c:numRef>
              <c:f>'Q4'!$C$21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'Q4'!$B$22</c:f>
              <c:strCache>
                <c:ptCount val="1"/>
              </c:strCache>
            </c:strRef>
          </c:tx>
          <c:invertIfNegative val="0"/>
          <c:val>
            <c:numRef>
              <c:f>'Q4'!$C$22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7"/>
          <c:tx>
            <c:strRef>
              <c:f>'Q4'!$B$23</c:f>
              <c:strCache>
                <c:ptCount val="1"/>
              </c:strCache>
            </c:strRef>
          </c:tx>
          <c:invertIfNegative val="0"/>
          <c:val>
            <c:numRef>
              <c:f>'Q4'!$C$23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86949888"/>
        <c:axId val="86951424"/>
      </c:barChart>
      <c:catAx>
        <c:axId val="86949888"/>
        <c:scaling>
          <c:orientation val="minMax"/>
        </c:scaling>
        <c:delete val="1"/>
        <c:axPos val="l"/>
        <c:majorTickMark val="none"/>
        <c:minorTickMark val="none"/>
        <c:tickLblPos val="none"/>
        <c:crossAx val="86951424"/>
        <c:crosses val="autoZero"/>
        <c:auto val="1"/>
        <c:lblAlgn val="ctr"/>
        <c:lblOffset val="100"/>
        <c:noMultiLvlLbl val="0"/>
      </c:catAx>
      <c:valAx>
        <c:axId val="869514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86949888"/>
        <c:crosses val="autoZero"/>
        <c:crossBetween val="between"/>
      </c:valAx>
    </c:plotArea>
    <c:legend>
      <c:legendPos val="t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7533243432722032"/>
          <c:y val="0.21471044280104148"/>
          <c:w val="0.44325331189254835"/>
          <c:h val="0.13866394072156238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dirty="0"/>
              <a:t>Alumni</a:t>
            </a:r>
            <a:r>
              <a:rPr lang="en-CA" baseline="0" dirty="0"/>
              <a:t> continuing to promote awareness and support for development by:</a:t>
            </a:r>
          </a:p>
          <a:p>
            <a:pPr>
              <a:defRPr/>
            </a:pPr>
            <a:endParaRPr lang="en-CA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32417195207892885"/>
                  <c:y val="3.1210988312467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040873854827347"/>
                  <c:y val="2.4274758052449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7195207892882311"/>
                  <c:y val="2.4275304147812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698379140239605"/>
                  <c:y val="1.0403662770822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9196506356367196E-2"/>
                  <c:y val="1.3871914424672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Sheet1!$A$3:$A$7</c:f>
              <c:strCache>
                <c:ptCount val="5"/>
                <c:pt idx="0">
                  <c:v>Sharing internship experience with others</c:v>
                </c:pt>
                <c:pt idx="1">
                  <c:v>Volunteering with NGOs working in 
development</c:v>
                </c:pt>
                <c:pt idx="2">
                  <c:v>Participating in fundraising activities for 
agencies working in development</c:v>
                </c:pt>
                <c:pt idx="3">
                  <c:v>Other</c:v>
                </c:pt>
                <c:pt idx="4">
                  <c:v>Not active in this area</c:v>
                </c:pt>
              </c:strCache>
            </c:strRef>
          </c:cat>
          <c:val>
            <c:numRef>
              <c:f>Sheet1!$B$3:$B$7</c:f>
              <c:numCache>
                <c:formatCode>0%</c:formatCode>
                <c:ptCount val="5"/>
                <c:pt idx="0">
                  <c:v>0.77000000000000013</c:v>
                </c:pt>
                <c:pt idx="1">
                  <c:v>0.39000000000000007</c:v>
                </c:pt>
                <c:pt idx="2">
                  <c:v>0.37000000000000005</c:v>
                </c:pt>
                <c:pt idx="3">
                  <c:v>0.22</c:v>
                </c:pt>
                <c:pt idx="4">
                  <c:v>9.0000000000000011E-2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gapDepth val="9"/>
        <c:shape val="box"/>
        <c:axId val="87081728"/>
        <c:axId val="87084416"/>
        <c:axId val="0"/>
      </c:bar3DChart>
      <c:catAx>
        <c:axId val="8708172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 anchor="ctr" anchorCtr="0"/>
          <a:lstStyle/>
          <a:p>
            <a:pPr algn="just">
              <a:defRPr sz="1300"/>
            </a:pPr>
            <a:endParaRPr lang="en-US"/>
          </a:p>
        </c:txPr>
        <c:crossAx val="87084416"/>
        <c:crosses val="autoZero"/>
        <c:auto val="1"/>
        <c:lblAlgn val="ctr"/>
        <c:lblOffset val="100"/>
        <c:noMultiLvlLbl val="0"/>
      </c:catAx>
      <c:valAx>
        <c:axId val="870844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87081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2328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0"/>
            <a:ext cx="3012328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2FE7F5-34DB-451E-B866-ED7D868A243B}" type="datetimeFigureOut">
              <a:rPr lang="en-CA"/>
              <a:pPr>
                <a:defRPr/>
              </a:pPr>
              <a:t>23/02/2015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12328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8"/>
            <a:ext cx="3012328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9F21B9-33EB-4924-B52D-54AA82CE7AF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4984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2328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3" y="0"/>
            <a:ext cx="3012328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54E0FA-8EFE-4667-A914-A940421B33CF}" type="datetimeFigureOut">
              <a:rPr lang="en-CA"/>
              <a:pPr>
                <a:defRPr/>
              </a:pPr>
              <a:t>23/02/2015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8" y="4387768"/>
            <a:ext cx="5558801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3012328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3" y="8772378"/>
            <a:ext cx="3012328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638569A-136F-4005-92C8-E15E8B0F77B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693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1669B1-26CA-4BC3-B8A4-8ADC09D267FF}" type="slidenum">
              <a:rPr lang="en-CA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CA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8569A-136F-4005-92C8-E15E8B0F77BF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024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8569A-136F-4005-92C8-E15E8B0F77BF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98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8569A-136F-4005-92C8-E15E8B0F77BF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310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8569A-136F-4005-92C8-E15E8B0F77BF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383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8569A-136F-4005-92C8-E15E8B0F77BF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9785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8569A-136F-4005-92C8-E15E8B0F77BF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9796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8569A-136F-4005-92C8-E15E8B0F77BF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9796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8569A-136F-4005-92C8-E15E8B0F77BF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4163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8569A-136F-4005-92C8-E15E8B0F77BF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9596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8569A-136F-4005-92C8-E15E8B0F77BF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453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CC-branding-2012-swirl graphic-RGB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305175"/>
            <a:ext cx="981710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930275" y="14493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575300"/>
            <a:ext cx="2743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552" y="1436537"/>
            <a:ext cx="5390694" cy="439184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512" y="1881491"/>
            <a:ext cx="5167388" cy="578028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17375E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1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7" descr="AUCC-branding-2012-swirl graphic-RGB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307" flipH="1">
            <a:off x="5046663" y="5702300"/>
            <a:ext cx="4960937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aucc_en_big_colo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0734"/>
            <a:ext cx="5111750" cy="44145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0735"/>
            <a:ext cx="3008313" cy="44145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5714780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4538" y="6497638"/>
            <a:ext cx="284162" cy="182562"/>
          </a:xfrm>
          <a:blipFill rotWithShape="1">
            <a:blip r:embed="rId4" cstate="print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0CCBA03D-2A88-49A8-8112-A28C11E4BCA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825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364538" y="6497638"/>
            <a:ext cx="284162" cy="182562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18000" rIns="36000" bIns="18000" anchor="ctr" anchorCtr="1">
            <a:normAutofit lnSpcReduction="10000"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8ABFD818-578E-4505-8E99-52C9C397C646}" type="slidenum">
              <a:rPr lang="en-US" sz="1000" smtClean="0">
                <a:latin typeface="+mn-lt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 smtClean="0"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8" descr="AUCC-branding-2012-swirl graphic-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5791200"/>
            <a:ext cx="98171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aucc_en_big_colou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38028"/>
            <a:ext cx="5486400" cy="3688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5714780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45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CC-branding-2012-swirl graphic-RGB-50%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287713"/>
            <a:ext cx="99123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575300"/>
            <a:ext cx="2743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7552" y="1436537"/>
            <a:ext cx="5390694" cy="439184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4512" y="1881491"/>
            <a:ext cx="5167388" cy="578028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17375E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91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CC-branding-2012-swirl graphic-RGB-50%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081463"/>
            <a:ext cx="9912350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8" descr="aucc_en_big_colo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6610586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  <a:latin typeface="Calibri (Headings)"/>
                <a:cs typeface="Calibr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81490"/>
          </a:xfrm>
          <a:solidFill>
            <a:schemeClr val="bg1">
              <a:alpha val="72000"/>
            </a:schemeClr>
          </a:solidFill>
          <a:effectLst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4538" y="6497638"/>
            <a:ext cx="284162" cy="182562"/>
          </a:xfrm>
          <a:blipFill rotWithShape="1">
            <a:blip r:embed="rId4" cstate="print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CDB6E029-65C3-4893-99CF-13C329DE86A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2806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CC-branding-2012-swirl graphic-RGB-50%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550" y="5603875"/>
            <a:ext cx="99123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6610586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tx2">
                    <a:lumMod val="75000"/>
                  </a:schemeClr>
                </a:solidFill>
                <a:latin typeface="Calibri (Headings)"/>
                <a:cs typeface="Calibr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88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CC-branding-2012-swirl graphic-RGB-50%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081463"/>
            <a:ext cx="9912350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ucc_en_big_colo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6610586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rgbClr val="16355B"/>
                </a:solidFill>
                <a:latin typeface="Calibri (Headings)"/>
                <a:cs typeface="Calibr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81490"/>
          </a:xfrm>
          <a:solidFill>
            <a:schemeClr val="bg1">
              <a:alpha val="72000"/>
            </a:schemeClr>
          </a:solidFill>
          <a:effectLst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4538" y="6497638"/>
            <a:ext cx="284162" cy="182562"/>
          </a:xfrm>
          <a:blipFill rotWithShape="1">
            <a:blip r:embed="rId4" cstate="print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A7B626DF-DFA4-4132-9648-AD4FED9EAF7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4582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CC-branding-2012-swirl graphic-RGB-50%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1869" flipH="1">
            <a:off x="5216525" y="5721350"/>
            <a:ext cx="494665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8" descr="aucc_en_big_colo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6610586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  <a:latin typeface="Calibri (Headings)"/>
                <a:cs typeface="Calibr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829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4538" y="6497638"/>
            <a:ext cx="284162" cy="182562"/>
          </a:xfrm>
          <a:blipFill rotWithShape="1">
            <a:blip r:embed="rId4" cstate="print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A8400DA4-1036-4111-BFB1-BC83AD1A946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299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CC-branding-2012-swirl graphic-RGB-50%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600" y="665163"/>
            <a:ext cx="13555663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65944"/>
            <a:ext cx="5782659" cy="6552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4538" y="6497638"/>
            <a:ext cx="284162" cy="182562"/>
          </a:xfrm>
          <a:blipFill rotWithShape="1">
            <a:blip r:embed="rId3" cstate="print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4654DA7D-4BF8-4BA8-9591-B9C98D9076A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815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CC-branding-2012-swirl graphic-RGB-50%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5791200"/>
            <a:ext cx="98171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7" name="Picture 8" descr="aucc_en_big_colo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6610586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  <a:solidFill>
            <a:srgbClr val="FFFFFF">
              <a:alpha val="72000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1000"/>
          </a:xfrm>
          <a:solidFill>
            <a:srgbClr val="FFFFFF">
              <a:alpha val="72000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4538" y="6497638"/>
            <a:ext cx="284162" cy="182562"/>
          </a:xfrm>
          <a:blipFill rotWithShape="1">
            <a:blip r:embed="rId4" cstate="print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E54D060E-FAAF-48A9-9C64-92913F819E4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3811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CC-branding-2012-swirl graphic-RGB-50%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-982663"/>
            <a:ext cx="2774950" cy="864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8" descr="aucc_en_big_colo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5714780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26575"/>
            <a:ext cx="7299600" cy="508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4538" y="6497638"/>
            <a:ext cx="284162" cy="182562"/>
          </a:xfrm>
          <a:blipFill rotWithShape="1">
            <a:blip r:embed="rId4" cstate="print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9E696874-69CC-44E7-B2B1-B68603DADE7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701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-373063"/>
            <a:ext cx="9220200" cy="5453063"/>
          </a:xfrm>
          <a:prstGeom prst="rect">
            <a:avLst/>
          </a:prstGeom>
          <a:solidFill>
            <a:srgbClr val="003F5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16355B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-304800" y="4419600"/>
            <a:ext cx="9448800" cy="177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930275" y="14493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7" name="Picture 9" descr="AUCC-branding-2012-swirl graphic-RGB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305175"/>
            <a:ext cx="981710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575300"/>
            <a:ext cx="2743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552" y="1436537"/>
            <a:ext cx="5390694" cy="439184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  <a:cs typeface="Caliba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512" y="1881491"/>
            <a:ext cx="5167388" cy="578028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41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CC-branding-2012-swirl graphic-RGB-50%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583" flipH="1">
            <a:off x="5064125" y="5721350"/>
            <a:ext cx="494665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7" name="Picture 8" descr="aucc_en_big_colo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5714780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75050" y="1210734"/>
            <a:ext cx="5111750" cy="44145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0735"/>
            <a:ext cx="3008313" cy="44145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4538" y="6497638"/>
            <a:ext cx="284162" cy="182562"/>
          </a:xfrm>
          <a:blipFill rotWithShape="1">
            <a:blip r:embed="rId4" cstate="print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A6EE926E-93C3-43EA-A278-F659F03000D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8679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364538" y="6497638"/>
            <a:ext cx="284162" cy="182562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18000" rIns="36000" bIns="18000" anchor="ctr" anchorCtr="1">
            <a:normAutofit lnSpcReduction="10000"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3906ABF7-DAD3-4636-9C4E-57BC8DEB16DA}" type="slidenum">
              <a:rPr lang="en-US" sz="1000" smtClean="0">
                <a:latin typeface="+mn-lt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 smtClean="0"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8" descr="AUCC-branding-2012-swirl graphic-RGB-50%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5791200"/>
            <a:ext cx="98171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aucc_en_big_colou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5714780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38028"/>
            <a:ext cx="5486400" cy="3688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536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CC-branding-2012-swirl graphic-RGB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111625"/>
            <a:ext cx="98171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8" descr="aucc_en_big_colo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6610586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  <a:latin typeface="Calibri (Headings)"/>
                <a:cs typeface="Calibr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81490"/>
          </a:xfrm>
          <a:solidFill>
            <a:schemeClr val="bg1">
              <a:alpha val="72000"/>
            </a:schemeClr>
          </a:solidFill>
          <a:effectLst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4538" y="6497638"/>
            <a:ext cx="284162" cy="182562"/>
          </a:xfrm>
          <a:blipFill rotWithShape="1">
            <a:blip r:embed="rId4" cstate="print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C5DA0539-2A48-45A1-844B-E019E5A6691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285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CC-branding-2012-swirl graphic-RGB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300" y="5603875"/>
            <a:ext cx="981710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6610586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tx2">
                    <a:lumMod val="75000"/>
                  </a:schemeClr>
                </a:solidFill>
                <a:latin typeface="Calibri (Headings)"/>
                <a:cs typeface="Calibr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9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CC-branding-2012-swirl graphic-RGB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111625"/>
            <a:ext cx="98171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ucc_en_big_colo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6610586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rgbClr val="16355B"/>
                </a:solidFill>
                <a:latin typeface="Calibri (Headings)"/>
                <a:cs typeface="Calibr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81490"/>
          </a:xfrm>
          <a:solidFill>
            <a:schemeClr val="bg1">
              <a:alpha val="72000"/>
            </a:schemeClr>
          </a:solidFill>
          <a:effectLst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4538" y="6497638"/>
            <a:ext cx="284162" cy="182562"/>
          </a:xfrm>
          <a:blipFill rotWithShape="1">
            <a:blip r:embed="rId4" cstate="print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DD169930-A03A-4E98-90F0-CA473E8E74F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975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5" name="Picture 7" descr="AUCC-branding-2012-swirl graphic-RGB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2822" flipH="1">
            <a:off x="5221288" y="5818188"/>
            <a:ext cx="495935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ucc_en_big_colo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6610586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  <a:latin typeface="Calibri (Headings)"/>
                <a:cs typeface="Calibr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829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4538" y="6497638"/>
            <a:ext cx="284162" cy="182562"/>
          </a:xfrm>
          <a:blipFill rotWithShape="1">
            <a:blip r:embed="rId4" cstate="print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A0B39210-0EFC-453A-92DB-6CBF4734A5A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680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CC-branding-2012-swirl graphic-RGB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600" y="665163"/>
            <a:ext cx="13555663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65944"/>
            <a:ext cx="5782659" cy="6552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4538" y="6497638"/>
            <a:ext cx="284162" cy="182562"/>
          </a:xfrm>
          <a:blipFill rotWithShape="1">
            <a:blip r:embed="rId3" cstate="print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CA23B5E1-2C22-44BE-9795-A7DD8BD4A7F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742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CC-branding-2012-swirl graphic-RGB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5791200"/>
            <a:ext cx="98171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7" name="Picture 8" descr="aucc_en_big_colo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  <a:solidFill>
            <a:srgbClr val="FFFFFF">
              <a:alpha val="72000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1000"/>
          </a:xfrm>
          <a:solidFill>
            <a:srgbClr val="FFFFFF">
              <a:alpha val="72000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6610586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4538" y="6497638"/>
            <a:ext cx="284162" cy="182562"/>
          </a:xfrm>
          <a:blipFill rotWithShape="1">
            <a:blip r:embed="rId4" cstate="print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5C0C092D-D187-4FA7-92F2-2FFB798866D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380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CC-branding-2012-swirl graphic-RGB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-982663"/>
            <a:ext cx="2774950" cy="864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-152400" y="249238"/>
            <a:ext cx="6486525" cy="682625"/>
          </a:xfrm>
          <a:prstGeom prst="roundRect">
            <a:avLst/>
          </a:prstGeom>
          <a:solidFill>
            <a:srgbClr val="16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8" descr="aucc_en_big_colo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3525"/>
            <a:ext cx="2044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8953" y="307626"/>
            <a:ext cx="5714780" cy="55825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426575"/>
            <a:ext cx="7299600" cy="508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4538" y="6497638"/>
            <a:ext cx="284162" cy="182562"/>
          </a:xfrm>
          <a:blipFill rotWithShape="1">
            <a:blip r:embed="rId4" cstate="print"/>
            <a:stretch>
              <a:fillRect/>
            </a:stretch>
          </a:blipFill>
          <a:ln cap="rnd" algn="ctr">
            <a:round/>
            <a:headEnd type="none" w="med" len="med"/>
            <a:tailEnd type="none" w="med" len="med"/>
          </a:ln>
        </p:spPr>
        <p:txBody>
          <a:bodyPr wrap="square" lIns="36000" tIns="18000" rIns="36000" bIns="18000" anchorCtr="1">
            <a:normAutofit/>
          </a:bodyPr>
          <a:lstStyle>
            <a:lvl1pPr>
              <a:defRPr>
                <a:solidFill>
                  <a:srgbClr val="87DE00"/>
                </a:solidFill>
              </a:defRPr>
            </a:lvl1pPr>
          </a:lstStyle>
          <a:p>
            <a:pPr>
              <a:defRPr/>
            </a:pPr>
            <a:fld id="{A3BBB43D-101E-4F14-8C10-23A660816ED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762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9213" y="6356350"/>
            <a:ext cx="1009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8DF9A60-DDE8-4CBC-A9C6-4D538D80767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  <p:sldLayoutId id="2147484428" r:id="rId12"/>
    <p:sldLayoutId id="2147484429" r:id="rId13"/>
    <p:sldLayoutId id="2147484430" r:id="rId14"/>
    <p:sldLayoutId id="2147484431" r:id="rId15"/>
    <p:sldLayoutId id="2147484432" r:id="rId16"/>
    <p:sldLayoutId id="2147484433" r:id="rId17"/>
    <p:sldLayoutId id="2147484434" r:id="rId18"/>
    <p:sldLayoutId id="2147484435" r:id="rId19"/>
    <p:sldLayoutId id="2147484436" r:id="rId20"/>
    <p:sldLayoutId id="2147484437" r:id="rId2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60648"/>
            <a:ext cx="8281988" cy="30241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CA" altLang="en-US" sz="4000" dirty="0" smtClean="0">
                <a:ea typeface="Calibari"/>
              </a:rPr>
              <a:t/>
            </a:r>
            <a:br>
              <a:rPr lang="en-CA" altLang="en-US" sz="4000" dirty="0" smtClean="0">
                <a:ea typeface="Calibari"/>
              </a:rPr>
            </a:br>
            <a:r>
              <a:rPr lang="en-CA" altLang="en-US" sz="4000" dirty="0" smtClean="0">
                <a:ea typeface="Calibari"/>
              </a:rPr>
              <a:t/>
            </a:r>
            <a:br>
              <a:rPr lang="en-CA" altLang="en-US" sz="4000" dirty="0" smtClean="0">
                <a:ea typeface="Calibari"/>
              </a:rPr>
            </a:br>
            <a:r>
              <a:rPr lang="en-CA" altLang="en-US" sz="4000" dirty="0" smtClean="0">
                <a:ea typeface="Calibari"/>
              </a:rPr>
              <a:t/>
            </a:r>
            <a:br>
              <a:rPr lang="en-CA" altLang="en-US" sz="4000" dirty="0" smtClean="0">
                <a:ea typeface="Calibari"/>
              </a:rPr>
            </a:br>
            <a:r>
              <a:rPr lang="en-CA" altLang="en-US" sz="4000" dirty="0" smtClean="0">
                <a:ea typeface="Calibari"/>
              </a:rPr>
              <a:t>Results and lessons learned from the</a:t>
            </a:r>
            <a:br>
              <a:rPr lang="en-CA" altLang="en-US" sz="4000" dirty="0" smtClean="0">
                <a:ea typeface="Calibari"/>
              </a:rPr>
            </a:br>
            <a:r>
              <a:rPr lang="en-CA" altLang="en-US" sz="4000" dirty="0" smtClean="0">
                <a:ea typeface="Calibari"/>
              </a:rPr>
              <a:t>Students for Development program</a:t>
            </a:r>
            <a:r>
              <a:rPr lang="en-CA" altLang="en-US" sz="2000" dirty="0" smtClean="0">
                <a:ea typeface="Calibari"/>
              </a:rPr>
              <a:t/>
            </a:r>
            <a:br>
              <a:rPr lang="en-CA" altLang="en-US" sz="2000" dirty="0" smtClean="0">
                <a:ea typeface="Calibari"/>
              </a:rPr>
            </a:br>
            <a:r>
              <a:rPr lang="en-CA" altLang="en-US" sz="2800" dirty="0" smtClean="0">
                <a:ea typeface="Calibari"/>
              </a:rPr>
              <a:t/>
            </a:r>
            <a:br>
              <a:rPr lang="en-CA" altLang="en-US" sz="2800" dirty="0" smtClean="0">
                <a:ea typeface="Calibari"/>
              </a:rPr>
            </a:br>
            <a:r>
              <a:rPr lang="en-CA" altLang="en-US" sz="2000" dirty="0" smtClean="0">
                <a:ea typeface="Calibari"/>
              </a:rPr>
              <a:t>CBIE</a:t>
            </a:r>
            <a:br>
              <a:rPr lang="en-CA" altLang="en-US" sz="2000" dirty="0" smtClean="0">
                <a:ea typeface="Calibari"/>
              </a:rPr>
            </a:br>
            <a:r>
              <a:rPr lang="en-CA" altLang="en-US" sz="2000" dirty="0" smtClean="0">
                <a:ea typeface="Calibari"/>
              </a:rPr>
              <a:t>November 20, 2014</a:t>
            </a:r>
            <a:r>
              <a:rPr lang="en-CA" altLang="en-US" sz="2800" dirty="0" smtClean="0">
                <a:ea typeface="Calibari"/>
              </a:rPr>
              <a:t/>
            </a:r>
            <a:br>
              <a:rPr lang="en-CA" altLang="en-US" sz="2800" dirty="0" smtClean="0">
                <a:ea typeface="Calibari"/>
              </a:rPr>
            </a:br>
            <a:r>
              <a:rPr lang="en-CA" altLang="en-US" sz="1600" dirty="0" smtClean="0">
                <a:ea typeface="Calibari"/>
              </a:rPr>
              <a:t/>
            </a:r>
            <a:br>
              <a:rPr lang="en-CA" altLang="en-US" sz="1600" dirty="0" smtClean="0">
                <a:ea typeface="Calibari"/>
              </a:rPr>
            </a:br>
            <a:r>
              <a:rPr lang="en-CA" altLang="en-US" sz="2800" dirty="0" smtClean="0">
                <a:ea typeface="Calibari"/>
              </a:rPr>
              <a:t> </a:t>
            </a:r>
            <a:br>
              <a:rPr lang="en-CA" altLang="en-US" sz="2800" dirty="0" smtClean="0">
                <a:ea typeface="Calibari"/>
              </a:rPr>
            </a:br>
            <a:endParaRPr lang="en-CA" altLang="en-US" sz="2800" dirty="0" smtClean="0">
              <a:ea typeface="Calibari"/>
            </a:endParaRPr>
          </a:p>
        </p:txBody>
      </p:sp>
    </p:spTree>
    <p:extLst>
      <p:ext uri="{BB962C8B-B14F-4D97-AF65-F5344CB8AC3E}">
        <p14:creationId xmlns:p14="http://schemas.microsoft.com/office/powerpoint/2010/main" val="17319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52" y="307626"/>
            <a:ext cx="7723447" cy="558251"/>
          </a:xfrm>
        </p:spPr>
        <p:txBody>
          <a:bodyPr>
            <a:noAutofit/>
          </a:bodyPr>
          <a:lstStyle/>
          <a:p>
            <a:pPr algn="ctr"/>
            <a:r>
              <a:rPr lang="en-CA" sz="3600" b="1" dirty="0" smtClean="0">
                <a:solidFill>
                  <a:schemeClr val="tx2"/>
                </a:solidFill>
              </a:rPr>
              <a:t>Lessons for program design</a:t>
            </a:r>
            <a:endParaRPr lang="en-CA" sz="3600" b="1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1165557"/>
            <a:ext cx="842493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CA" sz="2400" dirty="0" smtClean="0"/>
              <a:t>Internships should be part of </a:t>
            </a:r>
            <a:r>
              <a:rPr lang="en-CA" sz="2400" b="1" dirty="0" smtClean="0"/>
              <a:t>long-term </a:t>
            </a:r>
            <a:r>
              <a:rPr lang="en-CA" sz="2400" dirty="0" smtClean="0"/>
              <a:t>partnerships projects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CA" sz="10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CA" sz="2400" dirty="0" smtClean="0"/>
              <a:t>North-South partnerships  are stronger when based </a:t>
            </a:r>
            <a:r>
              <a:rPr lang="en-CA" sz="2400" dirty="0"/>
              <a:t>on </a:t>
            </a:r>
            <a:r>
              <a:rPr lang="en-CA" sz="2400" b="1" dirty="0"/>
              <a:t>ongoing research, teaching and </a:t>
            </a:r>
            <a:r>
              <a:rPr lang="en-CA" sz="2400" b="1" dirty="0" smtClean="0"/>
              <a:t>social engagement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CA" sz="1000" b="1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CA" sz="2400" dirty="0" smtClean="0"/>
              <a:t>Emphasize </a:t>
            </a:r>
            <a:r>
              <a:rPr lang="en-CA" sz="2400" b="1" dirty="0" smtClean="0"/>
              <a:t>two-way flows </a:t>
            </a:r>
            <a:r>
              <a:rPr lang="en-CA" sz="2400" dirty="0" smtClean="0"/>
              <a:t>of students and </a:t>
            </a:r>
            <a:r>
              <a:rPr lang="en-CA" sz="2400" b="1" dirty="0" smtClean="0"/>
              <a:t>connect students</a:t>
            </a:r>
            <a:r>
              <a:rPr lang="en-CA" sz="2400" dirty="0" smtClean="0"/>
              <a:t> in Canada and the global South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CA" sz="10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CA" sz="2400" dirty="0" smtClean="0"/>
              <a:t>Encourage students from </a:t>
            </a:r>
            <a:r>
              <a:rPr lang="en-CA" sz="2400" b="1" dirty="0" smtClean="0"/>
              <a:t>all programs and levels </a:t>
            </a:r>
            <a:r>
              <a:rPr lang="en-CA" sz="2400" dirty="0" smtClean="0"/>
              <a:t>to participate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CA" sz="10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CA" sz="2400" dirty="0"/>
              <a:t>Provide </a:t>
            </a:r>
            <a:r>
              <a:rPr lang="en-CA" sz="2400" b="1" dirty="0"/>
              <a:t>funding</a:t>
            </a:r>
            <a:r>
              <a:rPr lang="en-CA" sz="2400" dirty="0"/>
              <a:t> </a:t>
            </a:r>
            <a:r>
              <a:rPr lang="en-CA" sz="2400" dirty="0" smtClean="0"/>
              <a:t>and </a:t>
            </a:r>
            <a:r>
              <a:rPr lang="en-CA" sz="2400" b="1" dirty="0" smtClean="0"/>
              <a:t>flexible programs </a:t>
            </a:r>
            <a:r>
              <a:rPr lang="en-CA" sz="2400" dirty="0" smtClean="0"/>
              <a:t>where </a:t>
            </a:r>
            <a:r>
              <a:rPr lang="en-CA" sz="2400" dirty="0"/>
              <a:t>possible </a:t>
            </a:r>
            <a:endParaRPr lang="en-CA" sz="24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CA" sz="1000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CA" sz="2400" dirty="0" smtClean="0"/>
              <a:t>Foster </a:t>
            </a:r>
            <a:r>
              <a:rPr lang="en-CA" sz="2400" b="1" dirty="0" smtClean="0"/>
              <a:t>clear</a:t>
            </a:r>
            <a:r>
              <a:rPr lang="en-CA" sz="2400" dirty="0" smtClean="0"/>
              <a:t> </a:t>
            </a:r>
            <a:r>
              <a:rPr lang="en-CA" sz="2400" b="1" dirty="0" smtClean="0"/>
              <a:t>communication</a:t>
            </a:r>
            <a:r>
              <a:rPr lang="en-CA" sz="2400" dirty="0" smtClean="0"/>
              <a:t>s and </a:t>
            </a:r>
            <a:r>
              <a:rPr lang="en-CA" sz="2400" b="1" dirty="0" smtClean="0"/>
              <a:t>manage expectations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CA" sz="1000" b="1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CA" sz="2400" b="1" dirty="0" smtClean="0"/>
              <a:t>Track outcomes </a:t>
            </a:r>
            <a:r>
              <a:rPr lang="en-CA" sz="2400" dirty="0" smtClean="0"/>
              <a:t>over long term to demonstrate results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CA" sz="24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24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CA" sz="18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250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52" y="307626"/>
            <a:ext cx="7651439" cy="5137598"/>
          </a:xfrm>
        </p:spPr>
        <p:txBody>
          <a:bodyPr/>
          <a:lstStyle/>
          <a:p>
            <a:pPr algn="ctr"/>
            <a:r>
              <a:rPr lang="en-CA" dirty="0" smtClean="0"/>
              <a:t>Thank you! Merci!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For more information please contact: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Philip Landon</a:t>
            </a:r>
            <a:br>
              <a:rPr lang="en-CA" dirty="0" smtClean="0"/>
            </a:br>
            <a:r>
              <a:rPr lang="en-CA" dirty="0" smtClean="0"/>
              <a:t>plandon@aucc.ca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Claire Millington</a:t>
            </a:r>
            <a:br>
              <a:rPr lang="en-CA" dirty="0" smtClean="0"/>
            </a:br>
            <a:r>
              <a:rPr lang="en-CA" dirty="0" smtClean="0"/>
              <a:t>cmillington@aucc.ca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38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52" y="307626"/>
            <a:ext cx="8011479" cy="558251"/>
          </a:xfrm>
        </p:spPr>
        <p:txBody>
          <a:bodyPr>
            <a:noAutofit/>
          </a:bodyPr>
          <a:lstStyle/>
          <a:p>
            <a:pPr algn="ctr"/>
            <a:r>
              <a:rPr lang="en-CA" sz="3600" b="1" dirty="0" smtClean="0">
                <a:solidFill>
                  <a:schemeClr val="tx2"/>
                </a:solidFill>
              </a:rPr>
              <a:t>Questions</a:t>
            </a:r>
            <a:endParaRPr lang="en-CA" sz="36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268760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800" dirty="0" smtClean="0">
                <a:latin typeface="+mn-lt"/>
              </a:rPr>
              <a:t>1.  What </a:t>
            </a:r>
            <a:r>
              <a:rPr lang="en-CA" sz="2800" dirty="0">
                <a:latin typeface="+mn-lt"/>
              </a:rPr>
              <a:t>are the perceptions on your campus of North-South student mobility? </a:t>
            </a:r>
            <a:r>
              <a:rPr lang="en-CA" sz="2800" dirty="0" smtClean="0">
                <a:latin typeface="+mn-lt"/>
              </a:rPr>
              <a:t>(</a:t>
            </a:r>
            <a:r>
              <a:rPr lang="en-CA" sz="2800" dirty="0">
                <a:latin typeface="+mn-lt"/>
              </a:rPr>
              <a:t>Do you offer such programs, how are they rationalized?)</a:t>
            </a:r>
          </a:p>
          <a:p>
            <a:r>
              <a:rPr lang="en-CA" sz="2800" dirty="0">
                <a:latin typeface="+mn-lt"/>
              </a:rPr>
              <a:t> </a:t>
            </a:r>
          </a:p>
          <a:p>
            <a:pPr lvl="0"/>
            <a:r>
              <a:rPr lang="en-CA" sz="2800" dirty="0" smtClean="0">
                <a:latin typeface="+mn-lt"/>
              </a:rPr>
              <a:t>2.  Share a really successful </a:t>
            </a:r>
            <a:r>
              <a:rPr lang="en-CA" sz="2800" dirty="0">
                <a:latin typeface="+mn-lt"/>
              </a:rPr>
              <a:t>North-South </a:t>
            </a:r>
            <a:r>
              <a:rPr lang="en-CA" sz="2800" dirty="0" smtClean="0">
                <a:latin typeface="+mn-lt"/>
              </a:rPr>
              <a:t>student mobility experience.</a:t>
            </a:r>
            <a:r>
              <a:rPr lang="en-CA" sz="2800" dirty="0">
                <a:latin typeface="+mn-lt"/>
              </a:rPr>
              <a:t>  What factors contributed to the success?</a:t>
            </a:r>
          </a:p>
          <a:p>
            <a:r>
              <a:rPr lang="en-CA" sz="2800" dirty="0">
                <a:latin typeface="+mn-lt"/>
              </a:rPr>
              <a:t> </a:t>
            </a:r>
          </a:p>
          <a:p>
            <a:pPr lvl="0"/>
            <a:r>
              <a:rPr lang="en-CA" sz="2800" dirty="0" smtClean="0">
                <a:latin typeface="+mn-lt"/>
              </a:rPr>
              <a:t>3.  What </a:t>
            </a:r>
            <a:r>
              <a:rPr lang="en-CA" sz="2800" dirty="0">
                <a:latin typeface="+mn-lt"/>
              </a:rPr>
              <a:t>information/research could help your institution deliver better North-South mobility programs?</a:t>
            </a:r>
          </a:p>
        </p:txBody>
      </p:sp>
    </p:spTree>
    <p:extLst>
      <p:ext uri="{BB962C8B-B14F-4D97-AF65-F5344CB8AC3E}">
        <p14:creationId xmlns:p14="http://schemas.microsoft.com/office/powerpoint/2010/main" val="10104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5481"/>
            <a:ext cx="8713787" cy="55721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CA" altLang="en-US" sz="3600" b="1" dirty="0" smtClean="0">
                <a:solidFill>
                  <a:schemeClr val="tx2"/>
                </a:solidFill>
                <a:ea typeface="Calibri (Headings)"/>
              </a:rPr>
              <a:t>Overview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560" y="1484784"/>
            <a:ext cx="5730559" cy="3600399"/>
          </a:xfrm>
        </p:spPr>
        <p:txBody>
          <a:bodyPr rtlCol="0">
            <a:normAutofit fontScale="70000" lnSpcReduction="20000"/>
          </a:bodyPr>
          <a:lstStyle/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sz="5900" dirty="0" smtClean="0"/>
              <a:t>Impact on interns </a:t>
            </a:r>
            <a:endParaRPr lang="en-CA" sz="3600" dirty="0" smtClean="0"/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CA" sz="2300" dirty="0" smtClean="0"/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sz="5900" dirty="0" smtClean="0"/>
              <a:t>Contributions to development </a:t>
            </a:r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CA" sz="2300" dirty="0" smtClean="0"/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sz="5900" dirty="0"/>
              <a:t>L</a:t>
            </a:r>
            <a:r>
              <a:rPr lang="en-CA" sz="5900" dirty="0" smtClean="0"/>
              <a:t>essons for designing new programs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55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CA" sz="28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26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CA" sz="11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CA" sz="24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CA" sz="2400" dirty="0"/>
          </a:p>
        </p:txBody>
      </p:sp>
      <p:pic>
        <p:nvPicPr>
          <p:cNvPr id="2054" name="Picture 6" descr="J:\Partnership Programs\International Initiatives and Exchanges\SFD\SFD 2014\SFD Video\Best Photos\Final selection\USE somewhere Ryerson College_Collegio Matis_Braz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2" b="4314"/>
          <a:stretch/>
        </p:blipFill>
        <p:spPr bwMode="auto">
          <a:xfrm>
            <a:off x="6444207" y="3501008"/>
            <a:ext cx="2653273" cy="172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J:\Partnership Programs\International Initiatives and Exchanges\SFD\SFD 2014\SFD Video\Best Photos\2. Montage of Different Qualities\IMG_01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15833" r="11145"/>
          <a:stretch/>
        </p:blipFill>
        <p:spPr bwMode="auto">
          <a:xfrm>
            <a:off x="6444207" y="1002694"/>
            <a:ext cx="2679413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52" y="307626"/>
            <a:ext cx="8155495" cy="558251"/>
          </a:xfrm>
        </p:spPr>
        <p:txBody>
          <a:bodyPr>
            <a:noAutofit/>
          </a:bodyPr>
          <a:lstStyle/>
          <a:p>
            <a:pPr algn="ctr"/>
            <a:r>
              <a:rPr lang="en-CA" sz="3600" b="1" dirty="0" smtClean="0">
                <a:solidFill>
                  <a:schemeClr val="tx2"/>
                </a:solidFill>
              </a:rPr>
              <a:t>Impact on interns </a:t>
            </a:r>
            <a:endParaRPr lang="en-CA" sz="3600" b="1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97624" y="1124744"/>
            <a:ext cx="796280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CA" sz="2600" b="1" u="sng" dirty="0" smtClean="0"/>
              <a:t>Skill sets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sz="2600" dirty="0"/>
              <a:t>98% agreed (64% strongly) that the internship enabled them to develop skills from which they continue to benefit.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2600" b="1" u="sng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2600" b="1" u="sng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2600" b="1" u="sng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1700" b="1" u="sng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CA" sz="26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CA" sz="26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CA" sz="26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CA" sz="26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CA" sz="26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CA" sz="12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18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18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2400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101586"/>
              </p:ext>
            </p:extLst>
          </p:nvPr>
        </p:nvGraphicFramePr>
        <p:xfrm>
          <a:off x="842624" y="2924944"/>
          <a:ext cx="727280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17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52" y="307626"/>
            <a:ext cx="8299511" cy="558251"/>
          </a:xfrm>
        </p:spPr>
        <p:txBody>
          <a:bodyPr>
            <a:noAutofit/>
          </a:bodyPr>
          <a:lstStyle/>
          <a:p>
            <a:pPr algn="ctr"/>
            <a:r>
              <a:rPr lang="en-CA" sz="3600" b="1" dirty="0">
                <a:solidFill>
                  <a:schemeClr val="tx2"/>
                </a:solidFill>
              </a:rPr>
              <a:t>Impact on </a:t>
            </a:r>
            <a:r>
              <a:rPr lang="en-CA" sz="3600" b="1" dirty="0" smtClean="0">
                <a:solidFill>
                  <a:schemeClr val="tx2"/>
                </a:solidFill>
              </a:rPr>
              <a:t>interns </a:t>
            </a:r>
            <a:endParaRPr lang="en-CA" sz="36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97624" y="1124744"/>
            <a:ext cx="796280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CA" sz="2400" b="1" u="sng" dirty="0" smtClean="0"/>
              <a:t>Global fluency and leadership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1600" u="sng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sz="2400" dirty="0" smtClean="0"/>
              <a:t>96% agreed (63% strongly) that their internship enabled them to become </a:t>
            </a:r>
            <a:r>
              <a:rPr lang="en-CA" sz="2400" b="1" dirty="0" smtClean="0"/>
              <a:t>more open and tolerant to other cultures</a:t>
            </a:r>
            <a:r>
              <a:rPr lang="en-CA" sz="2400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CA" sz="16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sz="2400" dirty="0" smtClean="0"/>
              <a:t>96</a:t>
            </a:r>
            <a:r>
              <a:rPr lang="en-CA" sz="2400" dirty="0"/>
              <a:t>% </a:t>
            </a:r>
            <a:r>
              <a:rPr lang="en-CA" sz="2400" dirty="0" smtClean="0"/>
              <a:t>agreed (49</a:t>
            </a:r>
            <a:r>
              <a:rPr lang="en-CA" sz="2400" dirty="0"/>
              <a:t>% strongly) that the internship </a:t>
            </a:r>
            <a:r>
              <a:rPr lang="en-CA" sz="2400" dirty="0" smtClean="0"/>
              <a:t>had </a:t>
            </a:r>
            <a:r>
              <a:rPr lang="en-CA" sz="2400" b="1" dirty="0" smtClean="0"/>
              <a:t>increased their ability and confidence </a:t>
            </a:r>
            <a:r>
              <a:rPr lang="en-CA" sz="2400" dirty="0" smtClean="0"/>
              <a:t>to function in our increasingly interdependent world.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1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sz="2400" dirty="0"/>
              <a:t>72% agreed (37% strongly) that their internship enabled them to </a:t>
            </a:r>
            <a:r>
              <a:rPr lang="en-CA" sz="2400" b="1" dirty="0"/>
              <a:t>establish professional connections </a:t>
            </a:r>
            <a:r>
              <a:rPr lang="en-CA" sz="2400" dirty="0"/>
              <a:t>which they continue to maintain.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CA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CA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CA" sz="24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18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18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7679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52" y="307626"/>
            <a:ext cx="8155495" cy="558251"/>
          </a:xfrm>
        </p:spPr>
        <p:txBody>
          <a:bodyPr>
            <a:noAutofit/>
          </a:bodyPr>
          <a:lstStyle/>
          <a:p>
            <a:pPr algn="ctr"/>
            <a:r>
              <a:rPr lang="en-CA" sz="3600" b="1" dirty="0">
                <a:solidFill>
                  <a:schemeClr val="tx2"/>
                </a:solidFill>
              </a:rPr>
              <a:t>Impact on </a:t>
            </a:r>
            <a:r>
              <a:rPr lang="en-CA" sz="3600" b="1" dirty="0" smtClean="0">
                <a:solidFill>
                  <a:schemeClr val="tx2"/>
                </a:solidFill>
              </a:rPr>
              <a:t>interns </a:t>
            </a:r>
            <a:endParaRPr lang="en-CA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945277"/>
              </p:ext>
            </p:extLst>
          </p:nvPr>
        </p:nvGraphicFramePr>
        <p:xfrm>
          <a:off x="827584" y="1628800"/>
          <a:ext cx="7272808" cy="332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3247"/>
                <a:gridCol w="1470202"/>
                <a:gridCol w="1399359"/>
              </a:tblGrid>
              <a:tr h="1174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u="sng" dirty="0" smtClean="0">
                          <a:effectLst/>
                        </a:rPr>
                        <a:t>EMPLOYMENT</a:t>
                      </a:r>
                      <a:r>
                        <a:rPr lang="en-CA" sz="1800" baseline="0" dirty="0" smtClean="0">
                          <a:effectLst/>
                        </a:rPr>
                        <a:t> (301 alumni)</a:t>
                      </a:r>
                      <a:endParaRPr lang="en-CA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THE INTERNSHIP HELPED ME/WILL HELP ME: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Employed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(147)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Still students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(133)</a:t>
                      </a:r>
                    </a:p>
                  </a:txBody>
                  <a:tcPr marL="68580" marR="68580" marT="0" marB="0"/>
                </a:tc>
              </a:tr>
              <a:tr h="529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Secure employment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81%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90%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9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Find a job related to my field of study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66%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85%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5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Obtain an international career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63%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90%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5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Obtain a job in international development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52%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82%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7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307975"/>
            <a:ext cx="8226425" cy="55721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CA" altLang="en-US" sz="3600" b="1" dirty="0" smtClean="0">
                <a:solidFill>
                  <a:schemeClr val="tx2"/>
                </a:solidFill>
                <a:ea typeface="Calibri (Headings)"/>
              </a:rPr>
              <a:t>Contributions to development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908720"/>
            <a:ext cx="8496944" cy="5181600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 smtClean="0">
                <a:ea typeface="ＭＳ Ｐゴシック" pitchFamily="34" charset="-128"/>
              </a:rPr>
              <a:t>Hosts </a:t>
            </a:r>
          </a:p>
          <a:p>
            <a:pPr marL="0" indent="0">
              <a:buNone/>
            </a:pPr>
            <a:r>
              <a:rPr lang="en-CA" altLang="en-US" sz="1700" i="1" dirty="0" smtClean="0">
                <a:ea typeface="ＭＳ Ｐゴシック" pitchFamily="34" charset="-128"/>
              </a:rPr>
              <a:t>“</a:t>
            </a:r>
            <a:r>
              <a:rPr lang="en-CA" altLang="en-US" sz="1700" i="1" dirty="0">
                <a:ea typeface="ＭＳ Ｐゴシック" pitchFamily="34" charset="-128"/>
              </a:rPr>
              <a:t>The intern was able to make a positive contribution to the needs of our </a:t>
            </a:r>
            <a:r>
              <a:rPr lang="en-CA" altLang="en-US" sz="1700" i="1" dirty="0" smtClean="0">
                <a:ea typeface="ＭＳ Ｐゴシック" pitchFamily="34" charset="-128"/>
              </a:rPr>
              <a:t>organization.” (952)</a:t>
            </a:r>
            <a:endParaRPr lang="en-CA" altLang="en-US" sz="1700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CA" altLang="en-US" sz="1200" dirty="0">
                <a:ea typeface="ＭＳ Ｐゴシック" pitchFamily="34" charset="-128"/>
              </a:rPr>
              <a:t>(on last day of internship):</a:t>
            </a:r>
          </a:p>
          <a:p>
            <a:pPr marL="0" indent="0">
              <a:buNone/>
            </a:pPr>
            <a:endParaRPr lang="en-CA" altLang="en-US" sz="10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altLang="en-US" sz="10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altLang="en-US" sz="10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altLang="en-US" sz="10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altLang="en-US" sz="10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altLang="en-US" sz="1000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CA" altLang="en-US" sz="2400" b="1" dirty="0" smtClean="0">
                <a:ea typeface="ＭＳ Ｐゴシック" pitchFamily="34" charset="-128"/>
              </a:rPr>
              <a:t>Interns </a:t>
            </a:r>
          </a:p>
          <a:p>
            <a:pPr marL="0" indent="0">
              <a:buNone/>
            </a:pPr>
            <a:r>
              <a:rPr lang="en-CA" altLang="en-US" sz="1700" i="1" dirty="0" smtClean="0">
                <a:ea typeface="ＭＳ Ｐゴシック" pitchFamily="34" charset="-128"/>
              </a:rPr>
              <a:t>“I was able to make a positive contribution to the needs of the host organization.”</a:t>
            </a:r>
          </a:p>
          <a:p>
            <a:pPr marL="0" indent="0">
              <a:buNone/>
            </a:pPr>
            <a:r>
              <a:rPr lang="en-CA" altLang="en-US" sz="1200" dirty="0" smtClean="0">
                <a:ea typeface="ＭＳ Ｐゴシック" pitchFamily="34" charset="-128"/>
              </a:rPr>
              <a:t>(on last day of internship - 952)</a:t>
            </a:r>
            <a:r>
              <a:rPr lang="en-CA" altLang="en-US" sz="1400" dirty="0" smtClean="0">
                <a:ea typeface="ＭＳ Ｐゴシック" pitchFamily="34" charset="-128"/>
              </a:rPr>
              <a:t>:</a:t>
            </a:r>
            <a:endParaRPr lang="en-CA" altLang="en-US" sz="14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altLang="en-US" sz="1700" i="1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altLang="en-US" sz="1600" b="1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CA" altLang="en-US" sz="1600" b="1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CA" altLang="en-US" sz="1200" dirty="0" smtClean="0">
                <a:ea typeface="ＭＳ Ｐゴシック" pitchFamily="34" charset="-128"/>
              </a:rPr>
              <a:t>(alumni survey – 301):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013337"/>
              </p:ext>
            </p:extLst>
          </p:nvPr>
        </p:nvGraphicFramePr>
        <p:xfrm>
          <a:off x="539552" y="1484784"/>
          <a:ext cx="8334375" cy="166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96702"/>
              </p:ext>
            </p:extLst>
          </p:nvPr>
        </p:nvGraphicFramePr>
        <p:xfrm>
          <a:off x="467544" y="3717032"/>
          <a:ext cx="828092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70082"/>
              </p:ext>
            </p:extLst>
          </p:nvPr>
        </p:nvGraphicFramePr>
        <p:xfrm>
          <a:off x="539552" y="4509120"/>
          <a:ext cx="8352928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307975"/>
            <a:ext cx="8226425" cy="55721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CA" altLang="en-US" sz="3600" b="1" dirty="0" smtClean="0">
                <a:solidFill>
                  <a:schemeClr val="tx2"/>
                </a:solidFill>
                <a:ea typeface="Calibri (Headings)"/>
              </a:rPr>
              <a:t>Contributions to development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364378" y="1058725"/>
            <a:ext cx="852810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CA" altLang="en-US" sz="2800" smtClean="0">
                <a:latin typeface="+mn-lt"/>
              </a:rPr>
              <a:t>Hosts </a:t>
            </a:r>
            <a:r>
              <a:rPr lang="en-CA" altLang="en-US" sz="2800" dirty="0">
                <a:latin typeface="+mn-lt"/>
              </a:rPr>
              <a:t>said interns helped them: </a:t>
            </a:r>
            <a:endParaRPr lang="en-CA" altLang="en-US" sz="2800" dirty="0" smtClean="0">
              <a:latin typeface="+mn-lt"/>
            </a:endParaRPr>
          </a:p>
          <a:p>
            <a:pPr>
              <a:lnSpc>
                <a:spcPct val="90000"/>
              </a:lnSpc>
            </a:pPr>
            <a:endParaRPr lang="en-CA" altLang="en-US" sz="1600" dirty="0"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altLang="en-US" sz="2600" dirty="0" smtClean="0">
                <a:latin typeface="+mn-lt"/>
              </a:rPr>
              <a:t>Conduct research and develop policy reports and articles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CA" altLang="en-US" sz="800" dirty="0"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altLang="en-US" sz="2600" dirty="0">
                <a:latin typeface="+mn-lt"/>
              </a:rPr>
              <a:t>Develop databases, websites and other IT </a:t>
            </a:r>
            <a:r>
              <a:rPr lang="en-CA" altLang="en-US" sz="2600" dirty="0" smtClean="0">
                <a:latin typeface="+mn-lt"/>
              </a:rPr>
              <a:t>tools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CA" altLang="en-US" sz="800" dirty="0"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altLang="en-US" sz="2600" dirty="0">
                <a:latin typeface="+mn-lt"/>
              </a:rPr>
              <a:t>Organize and deliver workshops and </a:t>
            </a:r>
            <a:r>
              <a:rPr lang="en-CA" altLang="en-US" sz="2600" dirty="0" smtClean="0">
                <a:latin typeface="+mn-lt"/>
              </a:rPr>
              <a:t>training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CA" altLang="en-US" sz="800" dirty="0"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altLang="en-US" sz="2600" dirty="0">
                <a:latin typeface="+mn-lt"/>
              </a:rPr>
              <a:t>Connect </a:t>
            </a:r>
            <a:r>
              <a:rPr lang="en-CA" altLang="en-US" sz="2600" dirty="0" smtClean="0">
                <a:latin typeface="+mn-lt"/>
              </a:rPr>
              <a:t>with </a:t>
            </a:r>
            <a:r>
              <a:rPr lang="en-CA" altLang="en-US" sz="2600" dirty="0">
                <a:latin typeface="+mn-lt"/>
              </a:rPr>
              <a:t>other organizations </a:t>
            </a:r>
            <a:r>
              <a:rPr lang="en-CA" altLang="en-US" sz="2600" dirty="0" smtClean="0">
                <a:latin typeface="+mn-lt"/>
              </a:rPr>
              <a:t>domestically and internationally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CA" altLang="en-US" sz="800" dirty="0"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altLang="en-US" sz="2600" dirty="0">
                <a:latin typeface="+mn-lt"/>
              </a:rPr>
              <a:t>Obtain new sources of funding and </a:t>
            </a:r>
            <a:r>
              <a:rPr lang="en-CA" altLang="en-US" sz="2600" dirty="0" smtClean="0">
                <a:latin typeface="+mn-lt"/>
              </a:rPr>
              <a:t>materials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CA" altLang="en-US" sz="800" dirty="0"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altLang="en-US" sz="2600" dirty="0" smtClean="0">
                <a:latin typeface="+mn-lt"/>
              </a:rPr>
              <a:t>Gain new perspectives on their wor</a:t>
            </a:r>
            <a:r>
              <a:rPr lang="en-CA" altLang="en-US" sz="2800" dirty="0" smtClean="0">
                <a:latin typeface="+mn-lt"/>
              </a:rPr>
              <a:t>k</a:t>
            </a:r>
            <a:endParaRPr lang="en-CA" altLang="en-US" sz="2800" dirty="0">
              <a:latin typeface="+mn-lt"/>
            </a:endParaRPr>
          </a:p>
        </p:txBody>
      </p:sp>
      <p:pic>
        <p:nvPicPr>
          <p:cNvPr id="11" name="Picture 7" descr="J:\Partnership Programs\International Initiatives and Exchanges\SFD\SFD 2014\SFD Video\Best Photos\3. Montage of Hands-on development\100_41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3" t="14030" r="4353"/>
          <a:stretch/>
        </p:blipFill>
        <p:spPr bwMode="auto">
          <a:xfrm>
            <a:off x="6424064" y="4293096"/>
            <a:ext cx="2483768" cy="191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52" y="307626"/>
            <a:ext cx="7867463" cy="558251"/>
          </a:xfrm>
        </p:spPr>
        <p:txBody>
          <a:bodyPr>
            <a:noAutofit/>
          </a:bodyPr>
          <a:lstStyle/>
          <a:p>
            <a:pPr algn="ctr"/>
            <a:r>
              <a:rPr lang="en-CA" altLang="en-US" sz="3600" b="1" dirty="0">
                <a:solidFill>
                  <a:schemeClr val="tx2"/>
                </a:solidFill>
                <a:ea typeface="Calibri (Headings)"/>
              </a:rPr>
              <a:t>Contributions to development</a:t>
            </a:r>
            <a:endParaRPr lang="en-CA" sz="36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052736"/>
            <a:ext cx="7776864" cy="28083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213495"/>
              </p:ext>
            </p:extLst>
          </p:nvPr>
        </p:nvGraphicFramePr>
        <p:xfrm>
          <a:off x="60158" y="1484784"/>
          <a:ext cx="9010650" cy="366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90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52" y="307626"/>
            <a:ext cx="7939471" cy="558251"/>
          </a:xfrm>
        </p:spPr>
        <p:txBody>
          <a:bodyPr>
            <a:noAutofit/>
          </a:bodyPr>
          <a:lstStyle/>
          <a:p>
            <a:pPr algn="ctr"/>
            <a:r>
              <a:rPr lang="en-CA" sz="3600" b="1" dirty="0" smtClean="0">
                <a:solidFill>
                  <a:schemeClr val="tx2"/>
                </a:solidFill>
              </a:rPr>
              <a:t>Lessons – statistical analysis</a:t>
            </a:r>
            <a:endParaRPr lang="en-CA" sz="36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7704856" cy="47525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287244"/>
            <a:ext cx="871296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+mn-lt"/>
              </a:rPr>
              <a:t>Factors that affect development outcomes:</a:t>
            </a:r>
            <a:endParaRPr lang="en-CA" sz="3200" dirty="0">
              <a:latin typeface="+mn-lt"/>
            </a:endParaRPr>
          </a:p>
          <a:p>
            <a:pPr marL="914400" lvl="1" indent="-457200">
              <a:buFont typeface="Calibri" panose="020F0502020204030204" pitchFamily="34" charset="0"/>
              <a:buChar char="⁻"/>
            </a:pPr>
            <a:r>
              <a:rPr lang="en-CA" sz="3200" dirty="0" smtClean="0">
                <a:latin typeface="+mn-lt"/>
              </a:rPr>
              <a:t>intern’s age </a:t>
            </a:r>
          </a:p>
          <a:p>
            <a:pPr marL="914400" lvl="1" indent="-457200">
              <a:buFont typeface="Calibri" panose="020F0502020204030204" pitchFamily="34" charset="0"/>
              <a:buChar char="⁻"/>
            </a:pPr>
            <a:r>
              <a:rPr lang="en-CA" sz="3200" dirty="0">
                <a:latin typeface="+mn-lt"/>
              </a:rPr>
              <a:t>i</a:t>
            </a:r>
            <a:r>
              <a:rPr lang="en-CA" sz="3200" dirty="0" smtClean="0">
                <a:latin typeface="+mn-lt"/>
              </a:rPr>
              <a:t>ntern’s level </a:t>
            </a:r>
            <a:r>
              <a:rPr lang="en-CA" sz="3200" dirty="0">
                <a:latin typeface="+mn-lt"/>
              </a:rPr>
              <a:t>of study </a:t>
            </a:r>
            <a:endParaRPr lang="en-CA" sz="3200" dirty="0" smtClean="0">
              <a:latin typeface="+mn-lt"/>
            </a:endParaRPr>
          </a:p>
          <a:p>
            <a:pPr marL="914400" lvl="1" indent="-457200">
              <a:buFont typeface="Calibri" panose="020F0502020204030204" pitchFamily="34" charset="0"/>
              <a:buChar char="⁻"/>
            </a:pPr>
            <a:r>
              <a:rPr lang="en-CA" sz="3200" dirty="0">
                <a:latin typeface="+mn-lt"/>
              </a:rPr>
              <a:t>i</a:t>
            </a:r>
            <a:r>
              <a:rPr lang="en-CA" sz="3200" dirty="0" smtClean="0">
                <a:latin typeface="+mn-lt"/>
              </a:rPr>
              <a:t>ntern’s gender</a:t>
            </a:r>
            <a:endParaRPr lang="en-CA" sz="3200" dirty="0">
              <a:latin typeface="+mn-lt"/>
            </a:endParaRPr>
          </a:p>
          <a:p>
            <a:pPr lvl="0"/>
            <a:endParaRPr lang="en-CA" sz="3200" dirty="0" smtClean="0">
              <a:latin typeface="+mn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+mn-lt"/>
              </a:rPr>
              <a:t>No effect on development outcomes:</a:t>
            </a:r>
            <a:endParaRPr lang="en-CA" sz="3200" dirty="0">
              <a:latin typeface="+mn-lt"/>
            </a:endParaRPr>
          </a:p>
          <a:p>
            <a:pPr marL="914400" lvl="1" indent="-457200">
              <a:buFont typeface="Calibri" panose="020F0502020204030204" pitchFamily="34" charset="0"/>
              <a:buChar char="⁻"/>
            </a:pPr>
            <a:r>
              <a:rPr lang="en-CA" sz="3200" dirty="0">
                <a:latin typeface="+mn-lt"/>
              </a:rPr>
              <a:t>c</a:t>
            </a:r>
            <a:r>
              <a:rPr lang="en-CA" sz="3200" dirty="0" smtClean="0">
                <a:latin typeface="+mn-lt"/>
              </a:rPr>
              <a:t>alendar </a:t>
            </a:r>
            <a:r>
              <a:rPr lang="en-CA" sz="3200" dirty="0">
                <a:latin typeface="+mn-lt"/>
              </a:rPr>
              <a:t>year of </a:t>
            </a:r>
            <a:r>
              <a:rPr lang="en-CA" sz="3200" dirty="0" smtClean="0">
                <a:latin typeface="+mn-lt"/>
              </a:rPr>
              <a:t>internship</a:t>
            </a:r>
          </a:p>
          <a:p>
            <a:pPr marL="914400" lvl="1" indent="-457200">
              <a:buFont typeface="Calibri" panose="020F0502020204030204" pitchFamily="34" charset="0"/>
              <a:buChar char="⁻"/>
            </a:pPr>
            <a:r>
              <a:rPr lang="en-CA" sz="3200" dirty="0" smtClean="0">
                <a:latin typeface="+mn-lt"/>
              </a:rPr>
              <a:t>intern’s </a:t>
            </a:r>
            <a:r>
              <a:rPr lang="en-CA" sz="3200" dirty="0">
                <a:latin typeface="+mn-lt"/>
              </a:rPr>
              <a:t>academic </a:t>
            </a:r>
            <a:r>
              <a:rPr lang="en-CA" sz="3200" dirty="0" smtClean="0">
                <a:latin typeface="+mn-lt"/>
              </a:rPr>
              <a:t>program</a:t>
            </a:r>
            <a:endParaRPr lang="en-CA" sz="3200" dirty="0">
              <a:latin typeface="+mn-lt"/>
            </a:endParaRPr>
          </a:p>
          <a:p>
            <a:pPr marL="914400" lvl="1" indent="-457200">
              <a:buFont typeface="Calibri" panose="020F0502020204030204" pitchFamily="34" charset="0"/>
              <a:buChar char="⁻"/>
            </a:pPr>
            <a:r>
              <a:rPr lang="en-CA" sz="3200" dirty="0" smtClean="0">
                <a:latin typeface="+mn-lt"/>
              </a:rPr>
              <a:t>intern’s </a:t>
            </a:r>
            <a:r>
              <a:rPr lang="en-CA" sz="3200" dirty="0">
                <a:latin typeface="+mn-lt"/>
              </a:rPr>
              <a:t>satisfaction with </a:t>
            </a:r>
            <a:r>
              <a:rPr lang="en-CA" sz="3200" dirty="0" smtClean="0">
                <a:latin typeface="+mn-lt"/>
              </a:rPr>
              <a:t>preparation</a:t>
            </a:r>
            <a:endParaRPr lang="en-CA" sz="3200" dirty="0"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CA" sz="3200" dirty="0">
              <a:latin typeface="+mn-lt"/>
            </a:endParaRPr>
          </a:p>
          <a:p>
            <a:pPr lvl="0"/>
            <a:endParaRPr lang="en-CA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6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8932</TotalTime>
  <Words>476</Words>
  <Application>Microsoft Office PowerPoint</Application>
  <PresentationFormat>On-screen Show (4:3)</PresentationFormat>
  <Paragraphs>144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Theme5</vt:lpstr>
      <vt:lpstr>   Results and lessons learned from the Students for Development program  CBIE November 20, 2014    </vt:lpstr>
      <vt:lpstr>Overview</vt:lpstr>
      <vt:lpstr>Impact on interns </vt:lpstr>
      <vt:lpstr>Impact on interns </vt:lpstr>
      <vt:lpstr>Impact on interns </vt:lpstr>
      <vt:lpstr>Contributions to development</vt:lpstr>
      <vt:lpstr>Contributions to development</vt:lpstr>
      <vt:lpstr>Contributions to development</vt:lpstr>
      <vt:lpstr>Lessons – statistical analysis</vt:lpstr>
      <vt:lpstr>Lessons for program design</vt:lpstr>
      <vt:lpstr>Thank you! Merci!  For more information please contact:  Philip Landon plandon@aucc.ca  Claire Millington cmillington@aucc.ca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AUCC’s SFD Program 2005-12: What were its Development Impacts?</dc:title>
  <dc:creator>user</dc:creator>
  <cp:lastModifiedBy>Claire Millington</cp:lastModifiedBy>
  <cp:revision>791</cp:revision>
  <cp:lastPrinted>2015-02-22T21:53:30Z</cp:lastPrinted>
  <dcterms:created xsi:type="dcterms:W3CDTF">2013-11-01T23:10:32Z</dcterms:created>
  <dcterms:modified xsi:type="dcterms:W3CDTF">2015-02-23T14:32:43Z</dcterms:modified>
</cp:coreProperties>
</file>