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7" r:id="rId3"/>
    <p:sldId id="337" r:id="rId4"/>
    <p:sldId id="340" r:id="rId5"/>
    <p:sldId id="287" r:id="rId6"/>
    <p:sldId id="295" r:id="rId7"/>
    <p:sldId id="342" r:id="rId8"/>
    <p:sldId id="319" r:id="rId9"/>
    <p:sldId id="345" r:id="rId10"/>
    <p:sldId id="344" r:id="rId11"/>
    <p:sldId id="320" r:id="rId12"/>
    <p:sldId id="346" r:id="rId13"/>
    <p:sldId id="338" r:id="rId14"/>
    <p:sldId id="348" r:id="rId15"/>
    <p:sldId id="335" r:id="rId16"/>
  </p:sldIdLst>
  <p:sldSz cx="9144000" cy="6858000" type="screen4x3"/>
  <p:notesSz cx="6881813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91" autoAdjust="0"/>
  </p:normalViewPr>
  <p:slideViewPr>
    <p:cSldViewPr>
      <p:cViewPr>
        <p:scale>
          <a:sx n="79" d="100"/>
          <a:sy n="79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400" baseline="0" dirty="0"/>
              <a:t>International experience opportunities offered by Canadian </a:t>
            </a:r>
            <a:r>
              <a:rPr lang="en-CA" sz="1400" baseline="0" dirty="0" smtClean="0"/>
              <a:t>universities </a:t>
            </a:r>
            <a:r>
              <a:rPr lang="en-CA" sz="1400" baseline="0" dirty="0"/>
              <a:t>in 2012-2013</a:t>
            </a:r>
            <a:endParaRPr lang="en-CA" sz="1400" dirty="0"/>
          </a:p>
        </c:rich>
      </c:tx>
      <c:layout>
        <c:manualLayout>
          <c:xMode val="edge"/>
          <c:yMode val="edge"/>
          <c:x val="0.19647040877870689"/>
          <c:y val="0"/>
        </c:manualLayout>
      </c:layout>
      <c:overlay val="0"/>
    </c:title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  <c:spPr>
        <a:effectLst>
          <a:outerShdw blurRad="939800" dist="2374900" sx="1000" sy="1000" algn="t" rotWithShape="0">
            <a:prstClr val="black">
              <a:alpha val="82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  <a:bevelB prst="relaxedInset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2015604681404422E-3"/>
                  <c:y val="-9.8039190458755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015604681404422E-3"/>
                  <c:y val="-6.5359460305835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015604681404422E-3"/>
                  <c:y val="-9.8039190458753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015604681404422E-3"/>
                  <c:y val="-6.5359460305835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354139575205894E-3"/>
                  <c:y val="-1.3071892061167191E-2"/>
                </c:manualLayout>
              </c:layout>
              <c:spPr/>
              <c:txPr>
                <a:bodyPr/>
                <a:lstStyle/>
                <a:p>
                  <a:pPr>
                    <a:defRPr sz="1000" b="1" cap="none" spc="0">
                      <a:ln w="1905"/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cap="none" spc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'Q1'!$A$4:$A$8</c:f>
              <c:strCache>
                <c:ptCount val="5"/>
                <c:pt idx="0">
                  <c:v>Course work</c:v>
                </c:pt>
                <c:pt idx="1">
                  <c:v>Field schools</c:v>
                </c:pt>
                <c:pt idx="2">
                  <c:v>Service/volunteer opportunities</c:v>
                </c:pt>
                <c:pt idx="3">
                  <c:v>Research</c:v>
                </c:pt>
                <c:pt idx="4">
                  <c:v>Work (incl. co-ops/internships)</c:v>
                </c:pt>
              </c:strCache>
            </c:strRef>
          </c:cat>
          <c:val>
            <c:numRef>
              <c:f>'Q1'!$B$4:$B$8</c:f>
              <c:numCache>
                <c:formatCode>0%</c:formatCode>
                <c:ptCount val="5"/>
                <c:pt idx="0">
                  <c:v>0.97</c:v>
                </c:pt>
                <c:pt idx="1">
                  <c:v>0.7</c:v>
                </c:pt>
                <c:pt idx="2">
                  <c:v>0.67</c:v>
                </c:pt>
                <c:pt idx="3">
                  <c:v>0.67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657408"/>
        <c:axId val="98658944"/>
        <c:axId val="0"/>
      </c:bar3DChart>
      <c:catAx>
        <c:axId val="9865740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8658944"/>
        <c:crosses val="autoZero"/>
        <c:auto val="1"/>
        <c:lblAlgn val="ctr"/>
        <c:lblOffset val="100"/>
        <c:noMultiLvlLbl val="0"/>
      </c:catAx>
      <c:valAx>
        <c:axId val="98658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865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69831271091108E-2"/>
          <c:y val="0.26806420502095823"/>
          <c:w val="0.95147302587176608"/>
          <c:h val="0.647886154551465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'Q2'!$B$3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4.5714285714285718E-3"/>
                  <c:y val="7.640876402506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'Q2'!$B$4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'Q2'!$C$3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val>
            <c:numRef>
              <c:f>'Q2'!$C$4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'Q2'!$D$3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'Q2'!$D$4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8754944"/>
        <c:axId val="98756480"/>
      </c:barChart>
      <c:catAx>
        <c:axId val="98754944"/>
        <c:scaling>
          <c:orientation val="minMax"/>
        </c:scaling>
        <c:delete val="1"/>
        <c:axPos val="l"/>
        <c:majorTickMark val="none"/>
        <c:minorTickMark val="none"/>
        <c:tickLblPos val="nextTo"/>
        <c:crossAx val="98756480"/>
        <c:crosses val="autoZero"/>
        <c:auto val="1"/>
        <c:lblAlgn val="ctr"/>
        <c:lblOffset val="100"/>
        <c:noMultiLvlLbl val="0"/>
      </c:catAx>
      <c:valAx>
        <c:axId val="987564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8754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13739782527183"/>
          <c:y val="0.12989489884261779"/>
          <c:w val="0.27582032245969251"/>
          <c:h val="0.1381693061783404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600" dirty="0"/>
              <a:t>Recommendations from 69 organizations that hosted 2012 and 2013 interns</a:t>
            </a:r>
          </a:p>
          <a:p>
            <a:pPr>
              <a:defRPr/>
            </a:pPr>
            <a:endParaRPr lang="en-CA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393696996630007"/>
          <c:y val="0.19314387076649603"/>
          <c:w val="0.64989584490612151"/>
          <c:h val="0.74622931853725649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31581244328017299"/>
                  <c:y val="1.455193100862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702874034282357"/>
                  <c:y val="1.455099362579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111735313360492E-2"/>
                  <c:y val="1.785808023997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971055067387568E-2"/>
                  <c:y val="2.182570928633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Sheet4!$A$5:$A$8</c:f>
              <c:strCache>
                <c:ptCount val="4"/>
                <c:pt idx="0">
                  <c:v>Improve student preparations</c:v>
                </c:pt>
                <c:pt idx="1">
                  <c:v>Improve match between student skill
sets and hosts' needs</c:v>
                </c:pt>
                <c:pt idx="2">
                  <c:v>Lengthen internships</c:v>
                </c:pt>
                <c:pt idx="3">
                  <c:v>Provide more funding to interns and/or hosts</c:v>
                </c:pt>
              </c:strCache>
            </c:strRef>
          </c:cat>
          <c:val>
            <c:numRef>
              <c:f>Sheet4!$B$5:$B$8</c:f>
              <c:numCache>
                <c:formatCode>0%</c:formatCode>
                <c:ptCount val="4"/>
                <c:pt idx="0">
                  <c:v>0.74</c:v>
                </c:pt>
                <c:pt idx="1">
                  <c:v>0.48</c:v>
                </c:pt>
                <c:pt idx="2">
                  <c:v>0.13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99064832"/>
        <c:axId val="99071872"/>
        <c:axId val="0"/>
      </c:bar3DChart>
      <c:catAx>
        <c:axId val="990648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071872"/>
        <c:crosses val="autoZero"/>
        <c:auto val="1"/>
        <c:lblAlgn val="ctr"/>
        <c:lblOffset val="100"/>
        <c:noMultiLvlLbl val="0"/>
      </c:catAx>
      <c:valAx>
        <c:axId val="99071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06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5005393209692E-2"/>
          <c:y val="0.1691055925701595"/>
          <c:w val="0.96677992089959119"/>
          <c:h val="0.662396238931671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'Q4'!$B$3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'Q4'!$C$3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'Q4'!$C$4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'Q4'!$D$3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'Q4'!$D$4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5446144"/>
        <c:axId val="35447936"/>
      </c:barChart>
      <c:catAx>
        <c:axId val="3544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47936"/>
        <c:crosses val="autoZero"/>
        <c:auto val="1"/>
        <c:lblAlgn val="ctr"/>
        <c:lblOffset val="100"/>
        <c:noMultiLvlLbl val="0"/>
      </c:catAx>
      <c:valAx>
        <c:axId val="354479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5446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83677655774648E-2"/>
          <c:y val="0.41293601038415867"/>
          <c:w val="0.9489710045929427"/>
          <c:h val="0.530326389441688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'Q4'!$B$34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'Q4'!$C$34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'Q4'!$B$35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'Q4'!$C$35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'Q4'!$B$36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val>
            <c:numRef>
              <c:f>'Q4'!$C$36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</c:ser>
        <c:ser>
          <c:idx val="3"/>
          <c:order val="3"/>
          <c:tx>
            <c:strRef>
              <c:f>'Q4'!$B$37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'Q4'!$C$37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9009664"/>
        <c:axId val="99011200"/>
      </c:barChart>
      <c:catAx>
        <c:axId val="99009664"/>
        <c:scaling>
          <c:orientation val="minMax"/>
        </c:scaling>
        <c:delete val="1"/>
        <c:axPos val="l"/>
        <c:majorTickMark val="none"/>
        <c:minorTickMark val="none"/>
        <c:tickLblPos val="nextTo"/>
        <c:crossAx val="99011200"/>
        <c:crosses val="autoZero"/>
        <c:auto val="1"/>
        <c:lblAlgn val="ctr"/>
        <c:lblOffset val="100"/>
        <c:noMultiLvlLbl val="0"/>
      </c:catAx>
      <c:valAx>
        <c:axId val="990112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9009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92765089593219"/>
          <c:y val="0.32936323573475002"/>
          <c:w val="0.36565001454300816"/>
          <c:h val="9.327100996989698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600" dirty="0"/>
              <a:t>Alumni</a:t>
            </a:r>
            <a:r>
              <a:rPr lang="en-CA" sz="1600" baseline="0" dirty="0"/>
              <a:t> continuing to promote awareness and support for development by:</a:t>
            </a:r>
          </a:p>
          <a:p>
            <a:pPr>
              <a:defRPr/>
            </a:pPr>
            <a:endParaRPr lang="en-CA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238969033771173"/>
          <c:y val="0.18083682287735678"/>
          <c:w val="0.63458425112854711"/>
          <c:h val="0.77759630912396027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32980972515856238"/>
                  <c:y val="1.73393469354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04651162790697"/>
                  <c:y val="1.38713683293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618040873854826"/>
                  <c:y val="2.080705249396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98379140239605"/>
                  <c:y val="1.040338972314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149400986610292E-2"/>
                  <c:y val="1.733907388779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Sharing internship experience with others</c:v>
                </c:pt>
                <c:pt idx="1">
                  <c:v>Volunteering with NGOs working in development</c:v>
                </c:pt>
                <c:pt idx="2">
                  <c:v>Participating in fundraising activities
 for agencies working in development</c:v>
                </c:pt>
                <c:pt idx="3">
                  <c:v>Other</c:v>
                </c:pt>
                <c:pt idx="4">
                  <c:v>Not active in this area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0.77</c:v>
                </c:pt>
                <c:pt idx="1">
                  <c:v>0.39</c:v>
                </c:pt>
                <c:pt idx="2">
                  <c:v>0.37</c:v>
                </c:pt>
                <c:pt idx="3">
                  <c:v>0.22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gapDepth val="9"/>
        <c:shape val="box"/>
        <c:axId val="99123584"/>
        <c:axId val="99126272"/>
        <c:axId val="0"/>
      </c:bar3DChart>
      <c:catAx>
        <c:axId val="991235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9126272"/>
        <c:crosses val="autoZero"/>
        <c:auto val="1"/>
        <c:lblAlgn val="ctr"/>
        <c:lblOffset val="100"/>
        <c:noMultiLvlLbl val="0"/>
      </c:catAx>
      <c:valAx>
        <c:axId val="99126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12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Greatest challenges as an intern (301 alumni) </a:t>
            </a:r>
          </a:p>
        </c:rich>
      </c:tx>
      <c:layout/>
      <c:overlay val="0"/>
    </c:title>
    <c:autoTitleDeleted val="0"/>
    <c:view3D>
      <c:rotX val="15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4566596194503175E-3"/>
                  <c:y val="7.554296506137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661028893587029E-3"/>
                  <c:y val="7.554296506137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472163495419312E-3"/>
                  <c:y val="1.13314447592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566596194503175E-3"/>
                  <c:y val="7.554296506137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472163495419312E-3"/>
                  <c:y val="3.7771482530689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472163495419824E-3"/>
                  <c:y val="7.5542965061379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0472163495419312E-3"/>
                  <c:y val="3.7780404928137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4566596194502654E-3"/>
                  <c:y val="7.554296506137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566596194503175E-3"/>
                  <c:y val="1.13314447592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637773079633545E-3"/>
                  <c:y val="1.13314447592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Sheet5!$A$3:$A$12</c:f>
              <c:strCache>
                <c:ptCount val="10"/>
                <c:pt idx="0">
                  <c:v>Adapting to a different culture/language barrier</c:v>
                </c:pt>
                <c:pt idx="1">
                  <c:v>Not enough support from Canada or the host</c:v>
                </c:pt>
                <c:pt idx="2">
                  <c:v>Ability to achieve goals/ make contribution</c:v>
                </c:pt>
                <c:pt idx="3">
                  <c:v>The country's challenges/politics</c:v>
                </c:pt>
                <c:pt idx="4">
                  <c:v>Relating to others</c:v>
                </c:pt>
                <c:pt idx="5">
                  <c:v>Illness/health issues</c:v>
                </c:pt>
                <c:pt idx="6">
                  <c:v>Leaving host country/issues upon return</c:v>
                </c:pt>
                <c:pt idx="7">
                  <c:v>Other</c:v>
                </c:pt>
                <c:pt idx="8">
                  <c:v>Don't know/no comment</c:v>
                </c:pt>
                <c:pt idx="9">
                  <c:v>None</c:v>
                </c:pt>
              </c:strCache>
            </c:strRef>
          </c:cat>
          <c:val>
            <c:numRef>
              <c:f>Sheet5!$B$3:$B$12</c:f>
              <c:numCache>
                <c:formatCode>0%</c:formatCode>
                <c:ptCount val="10"/>
                <c:pt idx="0">
                  <c:v>0.37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0.09</c:v>
                </c:pt>
                <c:pt idx="5">
                  <c:v>0.03</c:v>
                </c:pt>
                <c:pt idx="6">
                  <c:v>0.02</c:v>
                </c:pt>
                <c:pt idx="7">
                  <c:v>0.06</c:v>
                </c:pt>
                <c:pt idx="8">
                  <c:v>0.04</c:v>
                </c:pt>
                <c:pt idx="9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gapDepth val="0"/>
        <c:shape val="box"/>
        <c:axId val="99181312"/>
        <c:axId val="99184000"/>
        <c:axId val="0"/>
      </c:bar3DChart>
      <c:catAx>
        <c:axId val="991813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9184000"/>
        <c:crosses val="autoZero"/>
        <c:auto val="1"/>
        <c:lblAlgn val="ctr"/>
        <c:lblOffset val="100"/>
        <c:noMultiLvlLbl val="0"/>
      </c:catAx>
      <c:valAx>
        <c:axId val="99184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181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79533150860961E-2"/>
          <c:y val="0.15564167044564456"/>
          <c:w val="0.96482814191756616"/>
          <c:h val="0.669838259746327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'Q6'!$B$3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'Q6'!$A$4</c:f>
              <c:numCache>
                <c:formatCode>General</c:formatCode>
                <c:ptCount val="1"/>
              </c:numCache>
            </c:numRef>
          </c:cat>
          <c:val>
            <c:numRef>
              <c:f>'Q6'!$B$4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'Q6'!$C$3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'Q6'!$A$4</c:f>
              <c:numCache>
                <c:formatCode>General</c:formatCode>
                <c:ptCount val="1"/>
              </c:numCache>
            </c:numRef>
          </c:cat>
          <c:val>
            <c:numRef>
              <c:f>'Q6'!$C$4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'Q6'!$D$3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'Q6'!$A$4</c:f>
              <c:numCache>
                <c:formatCode>General</c:formatCode>
                <c:ptCount val="1"/>
              </c:numCache>
            </c:numRef>
          </c:cat>
          <c:val>
            <c:numRef>
              <c:f>'Q6'!$D$4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8149504"/>
        <c:axId val="98151040"/>
      </c:barChart>
      <c:catAx>
        <c:axId val="9814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151040"/>
        <c:crosses val="autoZero"/>
        <c:auto val="1"/>
        <c:lblAlgn val="ctr"/>
        <c:lblOffset val="100"/>
        <c:noMultiLvlLbl val="0"/>
      </c:catAx>
      <c:valAx>
        <c:axId val="9815104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98149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2FE7F5-34DB-451E-B866-ED7D868A243B}" type="datetimeFigureOut">
              <a:rPr lang="en-CA"/>
              <a:pPr>
                <a:defRPr/>
              </a:pPr>
              <a:t>23/02/2015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9F21B9-33EB-4924-B52D-54AA82CE7A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98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54E0FA-8EFE-4667-A914-A940421B33CF}" type="datetimeFigureOut">
              <a:rPr lang="en-CA"/>
              <a:pPr>
                <a:defRPr/>
              </a:pPr>
              <a:t>23/02/2015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38569A-136F-4005-92C8-E15E8B0F77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1669B1-26CA-4BC3-B8A4-8ADC09D267FF}" type="slidenum">
              <a:rPr lang="en-CA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66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27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69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2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08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09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10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79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79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24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16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24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051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30275" y="1449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7375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7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07" flipH="1">
            <a:off x="5046663" y="5702300"/>
            <a:ext cx="496093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0734"/>
            <a:ext cx="5111750" cy="44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0735"/>
            <a:ext cx="3008313" cy="4414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0CCBA03D-2A88-49A8-8112-A28C11E4BC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2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364538" y="6497638"/>
            <a:ext cx="284162" cy="1825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18000" rIns="36000" bIns="18000" anchor="ctr" anchorCtr="1">
            <a:normAutofit lnSpcReduction="10000"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ABFD818-578E-4505-8E99-52C9C397C646}" type="slidenum">
              <a:rPr lang="en-US" sz="1000" smtClean="0"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smtClean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-branding-2012-swirl graphic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ucc_en_big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38028"/>
            <a:ext cx="5486400" cy="368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87713"/>
            <a:ext cx="9912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7375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9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81463"/>
            <a:ext cx="99123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DB6E029-65C3-4893-99CF-13C329DE86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80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50" y="5603875"/>
            <a:ext cx="9912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tx2">
                    <a:lumMod val="75000"/>
                  </a:schemeClr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8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81463"/>
            <a:ext cx="99123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rgbClr val="16355B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7B626DF-DFA4-4132-9648-AD4FED9EAF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58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869" flipH="1">
            <a:off x="5216525" y="5721350"/>
            <a:ext cx="49466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8400DA4-1036-4111-BFB1-BC83AD1A94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9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665163"/>
            <a:ext cx="135556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5944"/>
            <a:ext cx="5782659" cy="6552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3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4654DA7D-4BF8-4BA8-9591-B9C98D9076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1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E54D060E-FAAF-48A9-9C64-92913F819E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81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-982663"/>
            <a:ext cx="2774950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26575"/>
            <a:ext cx="7299600" cy="508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9E696874-69CC-44E7-B2B1-B68603DADE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0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373063"/>
            <a:ext cx="9220200" cy="5453063"/>
          </a:xfrm>
          <a:prstGeom prst="rect">
            <a:avLst/>
          </a:prstGeom>
          <a:solidFill>
            <a:srgbClr val="003F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04800" y="4419600"/>
            <a:ext cx="9448800" cy="177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930275" y="1449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7" name="Picture 9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051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Caliba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41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583" flipH="1">
            <a:off x="5064125" y="5721350"/>
            <a:ext cx="49466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5050" y="1210734"/>
            <a:ext cx="5111750" cy="44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0735"/>
            <a:ext cx="3008313" cy="4414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6EE926E-93C3-43EA-A278-F659F03000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67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364538" y="6497638"/>
            <a:ext cx="284162" cy="1825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18000" rIns="36000" bIns="18000" anchor="ctr" anchorCtr="1">
            <a:normAutofit lnSpcReduction="10000"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906ABF7-DAD3-4636-9C4E-57BC8DEB16DA}" type="slidenum">
              <a:rPr lang="en-US" sz="1000" smtClean="0"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smtClean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-branding-2012-swirl graphic-RGB-50%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ucc_en_big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38028"/>
            <a:ext cx="5486400" cy="368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3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1625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5DA0539-2A48-45A1-844B-E019E5A669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8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56038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tx2">
                    <a:lumMod val="75000"/>
                  </a:schemeClr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9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1625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rgbClr val="16355B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DD169930-A03A-4E98-90F0-CA473E8E74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7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5" name="Picture 7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822" flipH="1">
            <a:off x="5221288" y="5818188"/>
            <a:ext cx="49593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0B39210-0EFC-453A-92DB-6CBF4734A5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8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665163"/>
            <a:ext cx="135556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5944"/>
            <a:ext cx="5782659" cy="6552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3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A23B5E1-2C22-44BE-9795-A7DD8BD4A7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4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5C0C092D-D187-4FA7-92F2-2FFB798866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80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-982663"/>
            <a:ext cx="2774950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426575"/>
            <a:ext cx="7299600" cy="508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3BBB43D-101E-4F14-8C10-23A660816E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62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9213" y="6356350"/>
            <a:ext cx="100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DF9A60-DDE8-4CBC-A9C6-4D538D8076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1" r:id="rId15"/>
    <p:sldLayoutId id="2147484432" r:id="rId16"/>
    <p:sldLayoutId id="2147484433" r:id="rId17"/>
    <p:sldLayoutId id="2147484434" r:id="rId18"/>
    <p:sldLayoutId id="2147484435" r:id="rId19"/>
    <p:sldLayoutId id="2147484436" r:id="rId20"/>
    <p:sldLayoutId id="2147484437" r:id="rId2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281988" cy="3024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>Promising Practices in North-South Youth Internships</a:t>
            </a:r>
            <a:r>
              <a:rPr lang="en-CA" altLang="en-US" sz="2000" dirty="0" smtClean="0">
                <a:ea typeface="Calibari"/>
              </a:rPr>
              <a:t/>
            </a:r>
            <a:br>
              <a:rPr lang="en-CA" altLang="en-US" sz="2000" dirty="0" smtClean="0">
                <a:ea typeface="Calibari"/>
              </a:rPr>
            </a:br>
            <a:r>
              <a:rPr lang="en-CA" altLang="en-US" sz="2800" dirty="0" smtClean="0">
                <a:ea typeface="Calibari"/>
              </a:rPr>
              <a:t/>
            </a:r>
            <a:br>
              <a:rPr lang="en-CA" altLang="en-US" sz="2800" dirty="0" smtClean="0">
                <a:ea typeface="Calibari"/>
              </a:rPr>
            </a:br>
            <a:r>
              <a:rPr lang="en-CA" altLang="en-US" sz="2800" dirty="0" smtClean="0">
                <a:ea typeface="Calibari"/>
              </a:rPr>
              <a:t>IVCO </a:t>
            </a:r>
            <a:br>
              <a:rPr lang="en-CA" altLang="en-US" sz="2800" dirty="0" smtClean="0">
                <a:ea typeface="Calibari"/>
              </a:rPr>
            </a:br>
            <a:r>
              <a:rPr lang="en-CA" altLang="en-US" sz="2000" dirty="0" smtClean="0">
                <a:ea typeface="Calibari"/>
              </a:rPr>
              <a:t>October 21, 2014</a:t>
            </a:r>
            <a:br>
              <a:rPr lang="en-CA" altLang="en-US" sz="2000" dirty="0" smtClean="0">
                <a:ea typeface="Calibari"/>
              </a:rPr>
            </a:br>
            <a:r>
              <a:rPr lang="en-CA" altLang="en-US" sz="2000" dirty="0" smtClean="0">
                <a:ea typeface="Calibari"/>
              </a:rPr>
              <a:t> Lima, Peru</a:t>
            </a:r>
            <a:r>
              <a:rPr lang="en-CA" altLang="en-US" sz="2800" dirty="0" smtClean="0">
                <a:ea typeface="Calibari"/>
              </a:rPr>
              <a:t/>
            </a:r>
            <a:br>
              <a:rPr lang="en-CA" altLang="en-US" sz="2800" dirty="0" smtClean="0">
                <a:ea typeface="Calibari"/>
              </a:rPr>
            </a:br>
            <a:r>
              <a:rPr lang="en-CA" altLang="en-US" sz="1600" dirty="0" smtClean="0">
                <a:ea typeface="Calibari"/>
              </a:rPr>
              <a:t/>
            </a:r>
            <a:br>
              <a:rPr lang="en-CA" altLang="en-US" sz="1600" dirty="0" smtClean="0">
                <a:ea typeface="Calibari"/>
              </a:rPr>
            </a:br>
            <a:r>
              <a:rPr lang="en-CA" altLang="en-US" sz="2800" dirty="0" smtClean="0">
                <a:ea typeface="Calibari"/>
              </a:rPr>
              <a:t> </a:t>
            </a:r>
            <a:br>
              <a:rPr lang="en-CA" altLang="en-US" sz="2800" dirty="0" smtClean="0">
                <a:ea typeface="Calibari"/>
              </a:rPr>
            </a:br>
            <a:endParaRPr lang="en-CA" altLang="en-US" sz="2800" dirty="0" smtClean="0">
              <a:ea typeface="Caliba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939471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/>
              <a:t>Challenges: Students</a:t>
            </a:r>
            <a:endParaRPr lang="en-CA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980728"/>
            <a:ext cx="7920880" cy="434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CA" altLang="en-US" dirty="0" smtClean="0">
              <a:latin typeface="+mn-lt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>
              <a:latin typeface="+mn-lt"/>
              <a:ea typeface="ＭＳ Ｐゴシック" pitchFamily="34" charset="-128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altLang="en-US" sz="1600" dirty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16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CA" altLang="en-US" b="1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28437"/>
              </p:ext>
            </p:extLst>
          </p:nvPr>
        </p:nvGraphicFramePr>
        <p:xfrm>
          <a:off x="106948" y="1227366"/>
          <a:ext cx="9037052" cy="385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1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61" y="422477"/>
            <a:ext cx="8083487" cy="558251"/>
          </a:xfrm>
        </p:spPr>
        <p:txBody>
          <a:bodyPr>
            <a:normAutofit/>
          </a:bodyPr>
          <a:lstStyle/>
          <a:p>
            <a:pPr algn="ctr"/>
            <a:r>
              <a:rPr lang="en-CA" altLang="en-US" sz="2800" b="1" dirty="0" smtClean="0">
                <a:solidFill>
                  <a:schemeClr val="tx2"/>
                </a:solidFill>
                <a:ea typeface="Calibri (Headings)"/>
              </a:rPr>
              <a:t>Contributions to development: Universities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827584" y="332656"/>
            <a:ext cx="7947476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r>
              <a:rPr lang="en-CA" altLang="en-US" sz="1700" i="1" dirty="0" smtClean="0">
                <a:latin typeface="+mn-lt"/>
                <a:ea typeface="ＭＳ Ｐゴシック" pitchFamily="34" charset="-128"/>
              </a:rPr>
              <a:t>“</a:t>
            </a:r>
            <a:r>
              <a:rPr lang="en-CA" altLang="en-US" sz="1700" i="1" dirty="0">
                <a:latin typeface="+mn-lt"/>
                <a:ea typeface="ＭＳ Ｐゴシック" pitchFamily="34" charset="-128"/>
              </a:rPr>
              <a:t>Overall the university is satisfied with the results of </a:t>
            </a:r>
            <a:r>
              <a:rPr lang="en-CA" altLang="en-US" sz="1700" i="1" dirty="0" smtClean="0">
                <a:latin typeface="+mn-lt"/>
                <a:ea typeface="ＭＳ Ｐゴシック" pitchFamily="34" charset="-128"/>
              </a:rPr>
              <a:t>this </a:t>
            </a:r>
            <a:r>
              <a:rPr lang="en-CA" altLang="en-US" sz="1700" i="1" dirty="0">
                <a:latin typeface="+mn-lt"/>
                <a:ea typeface="ＭＳ Ｐゴシック" pitchFamily="34" charset="-128"/>
              </a:rPr>
              <a:t>internship.” </a:t>
            </a:r>
            <a:r>
              <a:rPr lang="en-CA" altLang="en-US" sz="1700" i="1" dirty="0" smtClean="0">
                <a:latin typeface="+mn-lt"/>
                <a:ea typeface="ＭＳ Ｐゴシック" pitchFamily="34" charset="-128"/>
              </a:rPr>
              <a:t> (560)</a:t>
            </a:r>
            <a:endParaRPr lang="en-CA" altLang="en-US" sz="1700" i="1" dirty="0">
              <a:latin typeface="+mn-lt"/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CA" altLang="en-US" sz="1700" dirty="0">
                <a:latin typeface="+mn-lt"/>
                <a:ea typeface="ＭＳ Ｐゴシック" pitchFamily="34" charset="-128"/>
              </a:rPr>
              <a:t> </a:t>
            </a: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r>
              <a:rPr lang="en-CA" altLang="en-US" dirty="0" smtClean="0">
                <a:latin typeface="+mn-lt"/>
              </a:rPr>
              <a:t>Universities </a:t>
            </a:r>
            <a:r>
              <a:rPr lang="en-CA" altLang="en-US" dirty="0">
                <a:latin typeface="+mn-lt"/>
              </a:rPr>
              <a:t>said SFD helped them to: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dirty="0" smtClean="0">
                <a:latin typeface="+mn-lt"/>
              </a:rPr>
              <a:t>Inspire students </a:t>
            </a:r>
            <a:r>
              <a:rPr lang="en-US" dirty="0">
                <a:latin typeface="+mn-lt"/>
              </a:rPr>
              <a:t>to learn about  and contribute to development, and in some cases pursue international careers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+mn-lt"/>
              </a:rPr>
              <a:t>Lead multi-disciplinary teams on development projects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+mn-lt"/>
              </a:rPr>
              <a:t>Link their research and teaching to development goals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+mn-lt"/>
              </a:rPr>
              <a:t>Strengthen and expand their international partnerships (spin-off activities</a:t>
            </a:r>
            <a:r>
              <a:rPr lang="en-US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dirty="0" smtClean="0">
                <a:latin typeface="+mn-lt"/>
              </a:rPr>
              <a:t>Attract international students to study in Canada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937103"/>
              </p:ext>
            </p:extLst>
          </p:nvPr>
        </p:nvGraphicFramePr>
        <p:xfrm>
          <a:off x="831209" y="1844824"/>
          <a:ext cx="7943851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939471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tx2"/>
                </a:solidFill>
                <a:latin typeface="+mn-lt"/>
              </a:rPr>
              <a:t>Challenges: Universities</a:t>
            </a:r>
            <a:endParaRPr lang="en-CA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19675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+mn-lt"/>
              </a:rPr>
              <a:t>Internships </a:t>
            </a:r>
            <a:r>
              <a:rPr lang="en-CA" sz="2400" dirty="0">
                <a:latin typeface="+mn-lt"/>
              </a:rPr>
              <a:t>require considerable human/financial resources (</a:t>
            </a:r>
            <a:r>
              <a:rPr lang="en-CA" sz="2400" dirty="0" smtClean="0">
                <a:latin typeface="+mn-lt"/>
              </a:rPr>
              <a:t>at the </a:t>
            </a:r>
            <a:r>
              <a:rPr lang="en-CA" sz="2400" dirty="0">
                <a:latin typeface="+mn-lt"/>
              </a:rPr>
              <a:t>expense of other activities)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+mn-lt"/>
              </a:rPr>
              <a:t>Managing </a:t>
            </a:r>
            <a:r>
              <a:rPr lang="en-CA" sz="2400" dirty="0">
                <a:latin typeface="+mn-lt"/>
              </a:rPr>
              <a:t>expectations and </a:t>
            </a:r>
            <a:r>
              <a:rPr lang="en-CA" sz="2400" dirty="0" smtClean="0">
                <a:latin typeface="+mn-lt"/>
              </a:rPr>
              <a:t>risks</a:t>
            </a:r>
            <a:endParaRPr lang="en-CA" sz="2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+mn-lt"/>
              </a:rPr>
              <a:t>Ensuring </a:t>
            </a:r>
            <a:r>
              <a:rPr lang="en-CA" sz="2400" dirty="0">
                <a:latin typeface="+mn-lt"/>
              </a:rPr>
              <a:t>students complete reintegration </a:t>
            </a:r>
            <a:r>
              <a:rPr lang="en-CA" sz="2400" dirty="0" smtClean="0">
                <a:latin typeface="+mn-lt"/>
              </a:rPr>
              <a:t>activities</a:t>
            </a:r>
            <a:endParaRPr lang="en-CA" sz="2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+mn-lt"/>
              </a:rPr>
              <a:t>Facilitating processes for obtaining academic credits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083487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tx2"/>
                </a:solidFill>
              </a:rPr>
              <a:t>Design Recommendations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CA" sz="8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Develop internships </a:t>
            </a:r>
            <a:r>
              <a:rPr lang="en-CA" sz="2000" dirty="0">
                <a:latin typeface="+mn-lt"/>
              </a:rPr>
              <a:t>within multi-year projects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Encourage two-way internships and student connections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Program internships </a:t>
            </a:r>
            <a:r>
              <a:rPr lang="en-CA" sz="2000" dirty="0">
                <a:latin typeface="+mn-lt"/>
              </a:rPr>
              <a:t>of longer than three months when </a:t>
            </a:r>
            <a:r>
              <a:rPr lang="en-CA" sz="2000" dirty="0" smtClean="0">
                <a:latin typeface="+mn-lt"/>
              </a:rPr>
              <a:t>possible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Provide appropriate funding for internships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Encourage stronger partnership </a:t>
            </a:r>
            <a:r>
              <a:rPr lang="en-CA" sz="2000" dirty="0">
                <a:latin typeface="+mn-lt"/>
              </a:rPr>
              <a:t>between university and Southern partner based on links for ongoing research, teaching and social </a:t>
            </a:r>
            <a:r>
              <a:rPr lang="en-CA" sz="2000" dirty="0" smtClean="0">
                <a:latin typeface="+mn-lt"/>
              </a:rPr>
              <a:t>engagement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Foster clear </a:t>
            </a:r>
            <a:r>
              <a:rPr lang="en-CA" sz="2000" dirty="0">
                <a:latin typeface="+mn-lt"/>
              </a:rPr>
              <a:t>communications </a:t>
            </a:r>
            <a:r>
              <a:rPr lang="en-CA" sz="2000" dirty="0" smtClean="0">
                <a:latin typeface="+mn-lt"/>
              </a:rPr>
              <a:t>among </a:t>
            </a:r>
            <a:r>
              <a:rPr lang="en-CA" sz="2000" dirty="0">
                <a:latin typeface="+mn-lt"/>
              </a:rPr>
              <a:t>all parties, especially regarding objectives and </a:t>
            </a:r>
            <a:r>
              <a:rPr lang="en-CA" sz="2000" dirty="0" smtClean="0">
                <a:latin typeface="+mn-lt"/>
              </a:rPr>
              <a:t>expectations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0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Track outcomes over the long </a:t>
            </a:r>
            <a:r>
              <a:rPr lang="en-CA" sz="2000" dirty="0" smtClean="0">
                <a:latin typeface="+mn-lt"/>
              </a:rPr>
              <a:t>term</a:t>
            </a:r>
          </a:p>
          <a:p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28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Continue research on understanding of best practices globally</a:t>
            </a:r>
          </a:p>
          <a:p>
            <a:r>
              <a:rPr lang="en-CA" dirty="0" smtClean="0"/>
              <a:t>Hold learning workshop in 2015/2016</a:t>
            </a:r>
          </a:p>
          <a:p>
            <a:r>
              <a:rPr lang="en-CA" dirty="0" smtClean="0"/>
              <a:t>Develop new internship programs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01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651439" cy="5137598"/>
          </a:xfrm>
        </p:spPr>
        <p:txBody>
          <a:bodyPr/>
          <a:lstStyle/>
          <a:p>
            <a:pPr algn="ctr"/>
            <a:r>
              <a:rPr lang="en-CA" dirty="0" smtClean="0"/>
              <a:t>Thank you! </a:t>
            </a:r>
            <a:r>
              <a:rPr lang="en-CA" dirty="0" err="1" smtClean="0"/>
              <a:t>Gracias</a:t>
            </a:r>
            <a:r>
              <a:rPr lang="en-CA" dirty="0" smtClean="0"/>
              <a:t>!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For more information please contact: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Philip Landon</a:t>
            </a:r>
            <a:br>
              <a:rPr lang="en-CA" dirty="0" smtClean="0"/>
            </a:br>
            <a:r>
              <a:rPr lang="en-CA" dirty="0" smtClean="0"/>
              <a:t>plandon@aucc.ca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Claire Millington</a:t>
            </a:r>
            <a:br>
              <a:rPr lang="en-CA" dirty="0" smtClean="0"/>
            </a:br>
            <a:r>
              <a:rPr lang="en-CA" dirty="0" smtClean="0"/>
              <a:t>cmillington@aucc.ca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8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cs typeface="Arial" panose="020B0604020202020204" pitchFamily="34" charset="0"/>
              </a:rPr>
              <a:t>Background</a:t>
            </a:r>
          </a:p>
          <a:p>
            <a:pPr marL="0" indent="0" eaLnBrk="1" hangingPunct="1">
              <a:buNone/>
            </a:pPr>
            <a:endParaRPr lang="en-CA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altLang="en-US" dirty="0">
                <a:cs typeface="Arial" panose="020B0604020202020204" pitchFamily="34" charset="0"/>
              </a:rPr>
              <a:t>Research findings</a:t>
            </a:r>
          </a:p>
          <a:p>
            <a:pPr eaLnBrk="1" hangingPunct="1">
              <a:spcBef>
                <a:spcPts val="0"/>
              </a:spcBef>
            </a:pPr>
            <a:endParaRPr lang="en-CA" altLang="en-US" dirty="0"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altLang="en-US" dirty="0">
                <a:cs typeface="Arial" panose="020B0604020202020204" pitchFamily="34" charset="0"/>
              </a:rPr>
              <a:t>Recommendations</a:t>
            </a:r>
          </a:p>
          <a:p>
            <a:pPr eaLnBrk="1" hangingPunct="1">
              <a:spcBef>
                <a:spcPts val="0"/>
              </a:spcBef>
            </a:pPr>
            <a:endParaRPr lang="en-CA" altLang="en-US" dirty="0"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altLang="en-US" dirty="0">
                <a:cs typeface="Arial" panose="020B0604020202020204" pitchFamily="34" charset="0"/>
              </a:rPr>
              <a:t>Next steps</a:t>
            </a:r>
          </a:p>
          <a:p>
            <a:endParaRPr lang="en-CA" dirty="0"/>
          </a:p>
        </p:txBody>
      </p:sp>
      <p:pic>
        <p:nvPicPr>
          <p:cNvPr id="4" name="Picture 2" descr="J:\Partnership Programs\International Initiatives and Exchanges\SFD\SFD 2014\Final SFD brochure\Photos by section\Page 1 Cover photos\WLU op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5321" r="7675"/>
          <a:stretch/>
        </p:blipFill>
        <p:spPr bwMode="auto">
          <a:xfrm>
            <a:off x="4135115" y="1484784"/>
            <a:ext cx="4883200" cy="3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083487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tx2"/>
                </a:solidFill>
              </a:rPr>
              <a:t>Canadian student mobility context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While </a:t>
            </a:r>
            <a:r>
              <a:rPr lang="en-CA" dirty="0">
                <a:latin typeface="+mn-lt"/>
              </a:rPr>
              <a:t>student mobility </a:t>
            </a:r>
            <a:r>
              <a:rPr lang="en-CA" dirty="0" smtClean="0">
                <a:latin typeface="+mn-lt"/>
              </a:rPr>
              <a:t>is </a:t>
            </a:r>
            <a:r>
              <a:rPr lang="en-CA" dirty="0">
                <a:latin typeface="+mn-lt"/>
              </a:rPr>
              <a:t>a priority, most students are looking to conduct academic coursework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+mn-lt"/>
            </a:endParaRPr>
          </a:p>
          <a:p>
            <a:endParaRPr lang="en-CA" sz="1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704856" cy="4608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79161"/>
              </p:ext>
            </p:extLst>
          </p:nvPr>
        </p:nvGraphicFramePr>
        <p:xfrm>
          <a:off x="0" y="1700808"/>
          <a:ext cx="88204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74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083487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tx2"/>
                </a:solidFill>
              </a:rPr>
              <a:t>Developed/developing countries</a:t>
            </a:r>
            <a:endParaRPr lang="en-CA" sz="2800" b="1" dirty="0">
              <a:solidFill>
                <a:schemeClr val="tx2"/>
              </a:solidFill>
            </a:endParaRPr>
          </a:p>
        </p:txBody>
      </p:sp>
      <p:pic>
        <p:nvPicPr>
          <p:cNvPr id="1026" name="Chart 1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" y="1772815"/>
            <a:ext cx="9020175" cy="37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64728" y="2564904"/>
            <a:ext cx="1" cy="2808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4728" y="2564904"/>
            <a:ext cx="3811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64729" y="5373216"/>
            <a:ext cx="3811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76455" y="2564904"/>
            <a:ext cx="1" cy="2808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980728"/>
            <a:ext cx="324036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7"/>
            <a:ext cx="8640960" cy="7920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indent="-342900" defTabSz="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900" dirty="0"/>
              <a:t>Although internationalization is a priority for universities, most programs focus on developed countries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13787" cy="557213"/>
          </a:xfrm>
        </p:spPr>
        <p:txBody>
          <a:bodyPr/>
          <a:lstStyle/>
          <a:p>
            <a:pPr algn="ctr" eaLnBrk="1" hangingPunct="1"/>
            <a:r>
              <a:rPr lang="en-CA" altLang="en-US" sz="2800" b="1" dirty="0" smtClean="0">
                <a:solidFill>
                  <a:schemeClr val="tx2"/>
                </a:solidFill>
                <a:ea typeface="Calibri (Headings)"/>
              </a:rPr>
              <a:t>Research methodology and findings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124744"/>
            <a:ext cx="5716433" cy="5400600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CA" sz="5500" b="1" dirty="0" smtClean="0"/>
              <a:t>Research questions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31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Did Students for Development Program (SFD) contribute to development?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What were the benefits and challenges for host organizations, students and universities?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What actions can be taken in future programs to maximize the benefits for all parties?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55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CA" sz="5500" b="1" dirty="0" smtClean="0"/>
              <a:t>Data collection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3100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Review </a:t>
            </a:r>
            <a:r>
              <a:rPr lang="en-CA" sz="5500" dirty="0"/>
              <a:t>of </a:t>
            </a:r>
            <a:r>
              <a:rPr lang="en-CA" sz="5500" dirty="0" smtClean="0"/>
              <a:t>952 questionnaires completed after each internship (2009-2013)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Survey </a:t>
            </a:r>
            <a:r>
              <a:rPr lang="en-CA" sz="5500" dirty="0"/>
              <a:t>of </a:t>
            </a:r>
            <a:r>
              <a:rPr lang="en-CA" sz="5500" dirty="0" smtClean="0"/>
              <a:t>2005-2012 alumni (301 resp. of 1,105)</a:t>
            </a:r>
            <a:endParaRPr lang="en-CA" sz="5500" dirty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Workshop with 27 Canadian university  representatives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Interviews with 12 most active overseas  hosts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5500" dirty="0" smtClean="0"/>
              <a:t>2013 monitoring visits – 32 hosts, 70 interns, 6 </a:t>
            </a:r>
            <a:r>
              <a:rPr lang="en-CA" sz="5500" dirty="0" err="1" smtClean="0"/>
              <a:t>uni</a:t>
            </a:r>
            <a:r>
              <a:rPr lang="en-CA" sz="5500" dirty="0" smtClean="0"/>
              <a:t> reps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6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1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CA" sz="2400" dirty="0"/>
          </a:p>
        </p:txBody>
      </p:sp>
      <p:pic>
        <p:nvPicPr>
          <p:cNvPr id="2054" name="Picture 6" descr="J:\Partnership Programs\International Initiatives and Exchanges\SFD\SFD 2014\SFD Video\Best Photos\Final selection\USE somewhere Ryerson College_Collegio Matis_Braz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2" b="4314"/>
          <a:stretch/>
        </p:blipFill>
        <p:spPr bwMode="auto">
          <a:xfrm>
            <a:off x="6214057" y="3501008"/>
            <a:ext cx="2883423" cy="18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:\Partnership Programs\International Initiatives and Exchanges\SFD\SFD 2014\SFD Video\Best Photos\2. Montage of Different Qualities\IMG_0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15833" r="11145"/>
          <a:stretch/>
        </p:blipFill>
        <p:spPr bwMode="auto">
          <a:xfrm>
            <a:off x="6236043" y="1002694"/>
            <a:ext cx="288757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07975"/>
            <a:ext cx="8226425" cy="557213"/>
          </a:xfrm>
        </p:spPr>
        <p:txBody>
          <a:bodyPr/>
          <a:lstStyle/>
          <a:p>
            <a:pPr algn="ctr" eaLnBrk="1" hangingPunct="1"/>
            <a:r>
              <a:rPr lang="en-CA" altLang="en-US" sz="2800" b="1" dirty="0" smtClean="0">
                <a:solidFill>
                  <a:schemeClr val="tx2"/>
                </a:solidFill>
                <a:ea typeface="Calibri (Headings)"/>
              </a:rPr>
              <a:t>Contributions to development: Hosts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08720"/>
            <a:ext cx="8496944" cy="5181600"/>
          </a:xfrm>
        </p:spPr>
        <p:txBody>
          <a:bodyPr/>
          <a:lstStyle/>
          <a:p>
            <a:pPr marL="0" indent="0">
              <a:buNone/>
            </a:pPr>
            <a:endParaRPr lang="en-CA" altLang="en-US" sz="1700" i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CA" altLang="en-US" sz="1700" i="1" dirty="0" smtClean="0">
                <a:ea typeface="ＭＳ Ｐゴシック" pitchFamily="34" charset="-128"/>
              </a:rPr>
              <a:t>“</a:t>
            </a:r>
            <a:r>
              <a:rPr lang="en-CA" altLang="en-US" sz="1700" i="1" dirty="0">
                <a:ea typeface="ＭＳ Ｐゴシック" pitchFamily="34" charset="-128"/>
              </a:rPr>
              <a:t>The intern was able to make a positive contribution to the needs of our </a:t>
            </a:r>
            <a:r>
              <a:rPr lang="en-CA" altLang="en-US" sz="1700" i="1" dirty="0" smtClean="0">
                <a:ea typeface="ＭＳ Ｐゴシック" pitchFamily="34" charset="-128"/>
              </a:rPr>
              <a:t>organization.” (952)</a:t>
            </a:r>
            <a:endParaRPr lang="en-CA" altLang="en-US" sz="17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69687"/>
              </p:ext>
            </p:extLst>
          </p:nvPr>
        </p:nvGraphicFramePr>
        <p:xfrm>
          <a:off x="395536" y="1556792"/>
          <a:ext cx="8334375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3333110"/>
            <a:ext cx="583264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latin typeface="+mj-lt"/>
              </a:rPr>
              <a:t>Host </a:t>
            </a:r>
            <a:r>
              <a:rPr lang="en-CA" altLang="en-US" dirty="0">
                <a:latin typeface="+mj-lt"/>
              </a:rPr>
              <a:t>said interns helped them: </a:t>
            </a:r>
            <a:endParaRPr lang="en-CA" altLang="en-US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CA" altLang="en-US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Conduct research and develop policy reports and articles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Develop databases, websites and other IT tools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Organize and deliver workshops and training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Connect </a:t>
            </a:r>
            <a:r>
              <a:rPr lang="en-CA" altLang="en-US" dirty="0" smtClean="0">
                <a:latin typeface="+mj-lt"/>
              </a:rPr>
              <a:t>with </a:t>
            </a:r>
            <a:r>
              <a:rPr lang="en-CA" altLang="en-US" dirty="0">
                <a:latin typeface="+mj-lt"/>
              </a:rPr>
              <a:t>other organizations </a:t>
            </a:r>
            <a:r>
              <a:rPr lang="en-CA" altLang="en-US" dirty="0" smtClean="0">
                <a:latin typeface="+mj-lt"/>
              </a:rPr>
              <a:t>domestically and internationally</a:t>
            </a:r>
            <a:endParaRPr lang="en-CA" altLang="en-US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Obtain new sources of funding and materials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</a:rPr>
              <a:t>Gain new </a:t>
            </a:r>
            <a:r>
              <a:rPr lang="en-CA" altLang="en-US" dirty="0" smtClean="0">
                <a:latin typeface="+mj-lt"/>
              </a:rPr>
              <a:t>perspectives on their work</a:t>
            </a:r>
            <a:endParaRPr lang="en-CA" altLang="en-US" dirty="0">
              <a:latin typeface="+mj-lt"/>
            </a:endParaRPr>
          </a:p>
        </p:txBody>
      </p:sp>
      <p:pic>
        <p:nvPicPr>
          <p:cNvPr id="11" name="Picture 7" descr="J:\Partnership Programs\International Initiatives and Exchanges\SFD\SFD 2014\SFD Video\Best Photos\3. Montage of Hands-on development\100_41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14030" r="4353"/>
          <a:stretch/>
        </p:blipFill>
        <p:spPr bwMode="auto">
          <a:xfrm>
            <a:off x="6190493" y="3463654"/>
            <a:ext cx="2765242" cy="21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07975"/>
            <a:ext cx="8226425" cy="557213"/>
          </a:xfrm>
        </p:spPr>
        <p:txBody>
          <a:bodyPr/>
          <a:lstStyle/>
          <a:p>
            <a:pPr algn="ctr" eaLnBrk="1" hangingPunct="1"/>
            <a:r>
              <a:rPr lang="en-CA" altLang="en-US" sz="2800" b="1" dirty="0" smtClean="0">
                <a:solidFill>
                  <a:schemeClr val="tx2"/>
                </a:solidFill>
                <a:ea typeface="Calibri (Headings)"/>
              </a:rPr>
              <a:t>Challenges: Hosts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08720"/>
            <a:ext cx="8496944" cy="5181600"/>
          </a:xfrm>
        </p:spPr>
        <p:txBody>
          <a:bodyPr/>
          <a:lstStyle/>
          <a:p>
            <a:endParaRPr lang="en-CA" sz="1000" b="1" dirty="0" smtClean="0"/>
          </a:p>
          <a:p>
            <a:pPr marL="0" indent="0">
              <a:buNone/>
            </a:pPr>
            <a:endParaRPr lang="en-CA" altLang="en-US" sz="1700" i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7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700" i="1" dirty="0" smtClean="0">
              <a:ea typeface="ＭＳ Ｐゴシック" pitchFamily="34" charset="-128"/>
            </a:endParaRPr>
          </a:p>
          <a:p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600" dirty="0" smtClean="0">
              <a:ea typeface="ＭＳ Ｐゴシック" pitchFamily="34" charset="-128"/>
            </a:endParaRPr>
          </a:p>
          <a:p>
            <a:endParaRPr lang="en-CA" altLang="en-US" sz="16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439500"/>
              </p:ext>
            </p:extLst>
          </p:nvPr>
        </p:nvGraphicFramePr>
        <p:xfrm>
          <a:off x="251520" y="1556792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51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939471" cy="55825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tx2"/>
                </a:solidFill>
              </a:rPr>
              <a:t>Contributions to development: Students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555" y="973911"/>
            <a:ext cx="8208912" cy="800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1700" i="1" dirty="0" smtClean="0">
                <a:latin typeface="+mn-lt"/>
                <a:ea typeface="ＭＳ Ｐゴシック" pitchFamily="34" charset="-128"/>
              </a:rPr>
              <a:t>“I </a:t>
            </a:r>
            <a:r>
              <a:rPr lang="en-CA" altLang="en-US" sz="1700" i="1" dirty="0">
                <a:latin typeface="+mn-lt"/>
                <a:ea typeface="ＭＳ Ｐゴシック" pitchFamily="34" charset="-128"/>
              </a:rPr>
              <a:t>was able to make a positive contribution to the needs of the host </a:t>
            </a:r>
            <a:r>
              <a:rPr lang="en-CA" altLang="en-US" sz="1700" i="1" dirty="0" smtClean="0">
                <a:latin typeface="+mn-lt"/>
                <a:ea typeface="ＭＳ Ｐゴシック" pitchFamily="34" charset="-128"/>
              </a:rPr>
              <a:t>organization.”</a:t>
            </a: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r>
              <a:rPr lang="en-CA" altLang="en-US" sz="1400" dirty="0" smtClean="0">
                <a:latin typeface="+mn-lt"/>
                <a:ea typeface="ＭＳ Ｐゴシック" pitchFamily="34" charset="-128"/>
              </a:rPr>
              <a:t>952 questionnaires</a:t>
            </a:r>
            <a:endParaRPr lang="en-CA" altLang="en-US" sz="1400" dirty="0">
              <a:latin typeface="+mn-lt"/>
              <a:ea typeface="ＭＳ Ｐゴシック" pitchFamily="34" charset="-128"/>
            </a:endParaRPr>
          </a:p>
          <a:p>
            <a:endParaRPr lang="en-CA" altLang="en-US" sz="1700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400" i="1" dirty="0" smtClean="0">
              <a:latin typeface="+mn-lt"/>
              <a:ea typeface="ＭＳ Ｐゴシック" pitchFamily="34" charset="-128"/>
            </a:endParaRPr>
          </a:p>
          <a:p>
            <a:r>
              <a:rPr lang="en-CA" altLang="en-US" sz="1400" i="1" dirty="0" smtClean="0">
                <a:latin typeface="+mn-lt"/>
                <a:ea typeface="ＭＳ Ｐゴシック" pitchFamily="34" charset="-128"/>
              </a:rPr>
              <a:t>301 alumni surveys</a:t>
            </a:r>
            <a:endParaRPr lang="en-CA" altLang="en-US" sz="1400" i="1" dirty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endParaRPr lang="en-CA" altLang="en-US" sz="1700" i="1" dirty="0" smtClean="0">
              <a:latin typeface="+mn-lt"/>
              <a:ea typeface="ＭＳ Ｐゴシック" pitchFamily="34" charset="-128"/>
            </a:endParaRPr>
          </a:p>
          <a:p>
            <a:r>
              <a:rPr lang="en-CA" altLang="en-US" dirty="0" smtClean="0">
                <a:latin typeface="+mn-lt"/>
              </a:rPr>
              <a:t>Canadian </a:t>
            </a:r>
            <a:r>
              <a:rPr lang="en-CA" altLang="en-US" dirty="0">
                <a:latin typeface="+mn-lt"/>
              </a:rPr>
              <a:t>interns said internships helped them</a:t>
            </a:r>
            <a:r>
              <a:rPr lang="en-CA" altLang="en-US" dirty="0" smtClean="0">
                <a:latin typeface="+mn-lt"/>
              </a:rPr>
              <a:t>:</a:t>
            </a:r>
          </a:p>
          <a:p>
            <a:endParaRPr lang="en-CA" altLang="en-US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Acquire new knowledge, skills, attitudes, and connections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Increase their commitment to development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Increase their employability, often in jobs related to </a:t>
            </a:r>
            <a:endParaRPr lang="en-US" dirty="0" smtClean="0">
              <a:latin typeface="+mn-lt"/>
            </a:endParaRPr>
          </a:p>
          <a:p>
            <a:pPr marL="265113" lvl="0"/>
            <a:r>
              <a:rPr lang="en-US" dirty="0" smtClean="0">
                <a:latin typeface="+mn-lt"/>
              </a:rPr>
              <a:t>development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b="1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851896"/>
              </p:ext>
            </p:extLst>
          </p:nvPr>
        </p:nvGraphicFramePr>
        <p:xfrm>
          <a:off x="398723" y="1268760"/>
          <a:ext cx="8410576" cy="173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408913"/>
              </p:ext>
            </p:extLst>
          </p:nvPr>
        </p:nvGraphicFramePr>
        <p:xfrm>
          <a:off x="323528" y="1844824"/>
          <a:ext cx="100811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1" descr="J:\Partnership Programs\International Initiatives and Exchanges\SFD\SFD 2014\SFD Video\Best Photos\Final selection\100_41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5978" r="10547" b="3635"/>
          <a:stretch/>
        </p:blipFill>
        <p:spPr bwMode="auto">
          <a:xfrm>
            <a:off x="6500307" y="4221088"/>
            <a:ext cx="2208160" cy="18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867463" cy="558251"/>
          </a:xfrm>
        </p:spPr>
        <p:txBody>
          <a:bodyPr/>
          <a:lstStyle/>
          <a:p>
            <a:pPr algn="ctr"/>
            <a:r>
              <a:rPr lang="en-CA" sz="2400" b="1" dirty="0">
                <a:solidFill>
                  <a:schemeClr val="tx2"/>
                </a:solidFill>
              </a:rPr>
              <a:t>Contributions to development: Students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52736"/>
            <a:ext cx="7776864" cy="28083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29482"/>
              </p:ext>
            </p:extLst>
          </p:nvPr>
        </p:nvGraphicFramePr>
        <p:xfrm>
          <a:off x="179513" y="929232"/>
          <a:ext cx="8712968" cy="39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7880</TotalTime>
  <Words>582</Words>
  <Application>Microsoft Office PowerPoint</Application>
  <PresentationFormat>On-screen Show (4:3)</PresentationFormat>
  <Paragraphs>204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Theme5</vt:lpstr>
      <vt:lpstr>   Promising Practices in North-South Youth Internships  IVCO  October 21, 2014  Lima, Peru    </vt:lpstr>
      <vt:lpstr>Overview</vt:lpstr>
      <vt:lpstr>Canadian student mobility context</vt:lpstr>
      <vt:lpstr>Developed/developing countries</vt:lpstr>
      <vt:lpstr>Research methodology and findings</vt:lpstr>
      <vt:lpstr>Contributions to development: Hosts</vt:lpstr>
      <vt:lpstr>Challenges: Hosts</vt:lpstr>
      <vt:lpstr>Contributions to development: Students</vt:lpstr>
      <vt:lpstr>Contributions to development: Students</vt:lpstr>
      <vt:lpstr>Challenges: Students</vt:lpstr>
      <vt:lpstr>Contributions to development: Universities</vt:lpstr>
      <vt:lpstr>Challenges: Universities</vt:lpstr>
      <vt:lpstr>Design Recommendations</vt:lpstr>
      <vt:lpstr>Next Steps</vt:lpstr>
      <vt:lpstr>Thank you! Gracias!  For more information please contact:  Philip Landon plandon@aucc.ca  Claire Millington cmillington@aucc.ca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AUCC’s SFD Program 2005-12: What were its Development Impacts?</dc:title>
  <dc:creator>user</dc:creator>
  <cp:lastModifiedBy>Claire Millington</cp:lastModifiedBy>
  <cp:revision>697</cp:revision>
  <cp:lastPrinted>2014-11-07T18:24:58Z</cp:lastPrinted>
  <dcterms:created xsi:type="dcterms:W3CDTF">2013-11-01T23:10:32Z</dcterms:created>
  <dcterms:modified xsi:type="dcterms:W3CDTF">2015-02-23T14:37:04Z</dcterms:modified>
</cp:coreProperties>
</file>